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6" r:id="rId1"/>
    <p:sldMasterId id="2147483786" r:id="rId2"/>
  </p:sldMasterIdLst>
  <p:notesMasterIdLst>
    <p:notesMasterId r:id="rId72"/>
  </p:notesMasterIdLst>
  <p:handoutMasterIdLst>
    <p:handoutMasterId r:id="rId73"/>
  </p:handoutMasterIdLst>
  <p:sldIdLst>
    <p:sldId id="319" r:id="rId3"/>
    <p:sldId id="257" r:id="rId4"/>
    <p:sldId id="476" r:id="rId5"/>
    <p:sldId id="587" r:id="rId6"/>
    <p:sldId id="393" r:id="rId7"/>
    <p:sldId id="588" r:id="rId8"/>
    <p:sldId id="589" r:id="rId9"/>
    <p:sldId id="590" r:id="rId10"/>
    <p:sldId id="645" r:id="rId11"/>
    <p:sldId id="395" r:id="rId12"/>
    <p:sldId id="591" r:id="rId13"/>
    <p:sldId id="646" r:id="rId14"/>
    <p:sldId id="492" r:id="rId15"/>
    <p:sldId id="604" r:id="rId16"/>
    <p:sldId id="592" r:id="rId17"/>
    <p:sldId id="493" r:id="rId18"/>
    <p:sldId id="495" r:id="rId19"/>
    <p:sldId id="475" r:id="rId20"/>
    <p:sldId id="406" r:id="rId21"/>
    <p:sldId id="605" r:id="rId22"/>
    <p:sldId id="407" r:id="rId23"/>
    <p:sldId id="498" r:id="rId24"/>
    <p:sldId id="599" r:id="rId25"/>
    <p:sldId id="499" r:id="rId26"/>
    <p:sldId id="500" r:id="rId27"/>
    <p:sldId id="606" r:id="rId28"/>
    <p:sldId id="600" r:id="rId29"/>
    <p:sldId id="502" r:id="rId30"/>
    <p:sldId id="424" r:id="rId31"/>
    <p:sldId id="503" r:id="rId32"/>
    <p:sldId id="505" r:id="rId33"/>
    <p:sldId id="609" r:id="rId34"/>
    <p:sldId id="648" r:id="rId35"/>
    <p:sldId id="649" r:id="rId36"/>
    <p:sldId id="647" r:id="rId37"/>
    <p:sldId id="610" r:id="rId38"/>
    <p:sldId id="611" r:id="rId39"/>
    <p:sldId id="612" r:id="rId40"/>
    <p:sldId id="613" r:id="rId41"/>
    <p:sldId id="614" r:id="rId42"/>
    <p:sldId id="615" r:id="rId43"/>
    <p:sldId id="616" r:id="rId44"/>
    <p:sldId id="617" r:id="rId45"/>
    <p:sldId id="618" r:id="rId46"/>
    <p:sldId id="650" r:id="rId47"/>
    <p:sldId id="619" r:id="rId48"/>
    <p:sldId id="651" r:id="rId49"/>
    <p:sldId id="621" r:id="rId50"/>
    <p:sldId id="652" r:id="rId51"/>
    <p:sldId id="653" r:id="rId52"/>
    <p:sldId id="623" r:id="rId53"/>
    <p:sldId id="625" r:id="rId54"/>
    <p:sldId id="626" r:id="rId55"/>
    <p:sldId id="627" r:id="rId56"/>
    <p:sldId id="628" r:id="rId57"/>
    <p:sldId id="629" r:id="rId58"/>
    <p:sldId id="632" r:id="rId59"/>
    <p:sldId id="633" r:id="rId60"/>
    <p:sldId id="634" r:id="rId61"/>
    <p:sldId id="635" r:id="rId62"/>
    <p:sldId id="636" r:id="rId63"/>
    <p:sldId id="637" r:id="rId64"/>
    <p:sldId id="638" r:id="rId65"/>
    <p:sldId id="640" r:id="rId66"/>
    <p:sldId id="641" r:id="rId67"/>
    <p:sldId id="642" r:id="rId68"/>
    <p:sldId id="643" r:id="rId69"/>
    <p:sldId id="580" r:id="rId70"/>
    <p:sldId id="472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55" autoAdjust="0"/>
    <p:restoredTop sz="94531" autoAdjust="0"/>
  </p:normalViewPr>
  <p:slideViewPr>
    <p:cSldViewPr>
      <p:cViewPr varScale="1">
        <p:scale>
          <a:sx n="86" d="100"/>
          <a:sy n="86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4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22CCD5C-D38D-411F-BA6E-2CFB12B0B5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42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365B7D4-4FE4-4EF7-98C3-E6934E5C87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15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821B57-B4F7-4D74-83E9-EA0D5408EBC2}" type="slidenum">
              <a:rPr lang="en-US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208444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C6B6EC-E995-4703-A953-D37147304E9E}" type="slidenum">
              <a:rPr lang="en-US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814243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D837E3-9097-4D6D-B807-0EDE88F11FDC}" type="slidenum">
              <a:rPr lang="en-US" sz="12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092998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4EF335-EC5D-4635-BF34-A6D4BCF87E22}" type="slidenum">
              <a:rPr lang="en-US" sz="12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71562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31B7FD-E6AE-4383-8D06-380920EB01DE}" type="slidenum">
              <a:rPr lang="en-US" sz="12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213520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1DC4A1-7A43-4E6E-85D8-81BFD72056D6}" type="slidenum">
              <a:rPr lang="en-US" sz="12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78982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A842CA-7E0C-4908-8306-E1B40FE3A9B0}" type="slidenum">
              <a:rPr lang="en-US" sz="12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811184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BFBB7C-E363-4E12-91EF-602BB794CD61}" type="slidenum">
              <a:rPr lang="en-US" sz="12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398887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601208-1CC9-4A61-83DE-21119E579882}" type="slidenum">
              <a:rPr lang="en-US" sz="12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898411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92F35D-894D-4B1C-A4EE-822D5A75B656}" type="slidenum">
              <a:rPr lang="en-US" sz="12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770233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E2CE9F-BAF1-4AF0-A54E-835B4941B2EA}" type="slidenum">
              <a:rPr lang="en-US" sz="12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611971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F16149-4268-420B-8903-22A45D872F4A}" type="slidenum">
              <a:rPr lang="en-US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896429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CEC100-D771-43A1-B2D9-510F552C2440}" type="slidenum">
              <a:rPr lang="en-US" sz="1200" smtClean="0">
                <a:solidFill>
                  <a:schemeClr val="tx1"/>
                </a:solidFill>
              </a:rPr>
              <a:pPr eaLnBrk="1" hangingPunct="1"/>
              <a:t>20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077289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710EB3-748C-4310-B7B0-B861AFADC046}" type="slidenum">
              <a:rPr lang="en-US" sz="120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231884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E7F857-BC02-491F-9A66-E020407AC9A1}" type="slidenum">
              <a:rPr lang="en-US" sz="1200" smtClean="0">
                <a:solidFill>
                  <a:schemeClr val="tx1"/>
                </a:solidFill>
              </a:rPr>
              <a:pPr eaLnBrk="1" hangingPunct="1"/>
              <a:t>22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423037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DF49A5-8CAE-4356-896A-7A1F101B8E0D}" type="slidenum">
              <a:rPr lang="en-US" sz="1200" smtClean="0">
                <a:solidFill>
                  <a:schemeClr val="tx1"/>
                </a:solidFill>
              </a:rPr>
              <a:pPr eaLnBrk="1" hangingPunct="1"/>
              <a:t>23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713448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16C773-C96A-45C3-8BFB-832B7232C329}" type="slidenum">
              <a:rPr lang="en-US" sz="1200" smtClean="0">
                <a:solidFill>
                  <a:schemeClr val="tx1"/>
                </a:solidFill>
              </a:rPr>
              <a:pPr eaLnBrk="1" hangingPunct="1"/>
              <a:t>24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9472042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B548B7-7980-4BDC-8AAF-927A42152A6B}" type="slidenum">
              <a:rPr lang="en-US" sz="1200" smtClean="0">
                <a:solidFill>
                  <a:schemeClr val="tx1"/>
                </a:solidFill>
              </a:rPr>
              <a:pPr eaLnBrk="1" hangingPunct="1"/>
              <a:t>25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6005537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E4C240F-DE9A-400C-B908-DF6B826545F9}" type="slidenum">
              <a:rPr lang="en-US" sz="1200" smtClean="0">
                <a:solidFill>
                  <a:schemeClr val="tx1"/>
                </a:solidFill>
              </a:rPr>
              <a:pPr eaLnBrk="1" hangingPunct="1"/>
              <a:t>26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6929561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7EB082-6599-4EC1-851E-98DF2B4EC60C}" type="slidenum">
              <a:rPr lang="en-US" sz="1200" smtClean="0">
                <a:solidFill>
                  <a:schemeClr val="tx1"/>
                </a:solidFill>
              </a:rPr>
              <a:pPr eaLnBrk="1" hangingPunct="1"/>
              <a:t>27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4175918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BCA79-1006-4923-AA18-363B800E589C}" type="slidenum">
              <a:rPr lang="en-US" sz="1200" smtClean="0">
                <a:solidFill>
                  <a:schemeClr val="tx1"/>
                </a:solidFill>
              </a:rPr>
              <a:pPr eaLnBrk="1" hangingPunct="1"/>
              <a:t>28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0717804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15A480-8ECA-416D-90B7-2BECA0C0DAD7}" type="slidenum">
              <a:rPr lang="en-US" sz="1200" smtClean="0">
                <a:solidFill>
                  <a:schemeClr val="tx1"/>
                </a:solidFill>
              </a:rPr>
              <a:pPr eaLnBrk="1" hangingPunct="1"/>
              <a:t>29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018335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27A28C-6B79-4B09-9377-D67DC24D06DD}" type="slidenum">
              <a:rPr lang="en-US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314626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FA59E2-9584-4CA7-BFFC-5C574E4E711C}" type="slidenum">
              <a:rPr lang="en-US" sz="1200" smtClean="0">
                <a:solidFill>
                  <a:schemeClr val="tx1"/>
                </a:solidFill>
              </a:rPr>
              <a:pPr eaLnBrk="1" hangingPunct="1"/>
              <a:t>30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3096002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8417FA-B362-47EE-98E8-C6FE48C8B631}" type="slidenum">
              <a:rPr lang="en-US" sz="1200" smtClean="0">
                <a:solidFill>
                  <a:schemeClr val="tx1"/>
                </a:solidFill>
              </a:rPr>
              <a:pPr eaLnBrk="1" hangingPunct="1"/>
              <a:t>31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4502401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1C63D1-BA04-4407-880F-8CA888CD3B92}" type="slidenum">
              <a:rPr lang="en-US" sz="1200" smtClean="0">
                <a:solidFill>
                  <a:schemeClr val="tx1"/>
                </a:solidFill>
              </a:rPr>
              <a:pPr eaLnBrk="1" hangingPunct="1"/>
              <a:t>32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6524996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E94C729-FD69-4E8F-8857-5CFA2872FB02}" type="slidenum">
              <a:rPr lang="en-US" sz="1200" smtClean="0">
                <a:solidFill>
                  <a:schemeClr val="tx1"/>
                </a:solidFill>
              </a:rPr>
              <a:pPr eaLnBrk="1" hangingPunct="1"/>
              <a:t>33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40185719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F097C5-710A-4AD2-9ADF-4E314CCB49DE}" type="slidenum">
              <a:rPr lang="en-US" sz="1200" smtClean="0">
                <a:solidFill>
                  <a:schemeClr val="tx1"/>
                </a:solidFill>
              </a:rPr>
              <a:pPr eaLnBrk="1" hangingPunct="1"/>
              <a:t>34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6560752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FC91B6-AFBA-4717-BA92-6B53730C1A7E}" type="slidenum">
              <a:rPr lang="en-US" sz="1200" smtClean="0">
                <a:solidFill>
                  <a:schemeClr val="tx1"/>
                </a:solidFill>
              </a:rPr>
              <a:pPr eaLnBrk="1" hangingPunct="1"/>
              <a:t>35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1197056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54E9C3-4210-4243-A0F7-D83490315417}" type="slidenum">
              <a:rPr lang="en-US" sz="1200" smtClean="0">
                <a:solidFill>
                  <a:schemeClr val="tx1"/>
                </a:solidFill>
              </a:rPr>
              <a:pPr eaLnBrk="1" hangingPunct="1"/>
              <a:t>36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6286507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4E7998-F040-4A14-8F7D-ED80AF0E9C4A}" type="slidenum">
              <a:rPr lang="en-US" sz="1200" smtClean="0">
                <a:solidFill>
                  <a:schemeClr val="tx1"/>
                </a:solidFill>
              </a:rPr>
              <a:pPr eaLnBrk="1" hangingPunct="1"/>
              <a:t>37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1431197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93BFFF-8BF3-4539-9A23-D0A8AFF4689B}" type="slidenum">
              <a:rPr lang="en-US" sz="1200" smtClean="0">
                <a:solidFill>
                  <a:schemeClr val="tx1"/>
                </a:solidFill>
              </a:rPr>
              <a:pPr eaLnBrk="1" hangingPunct="1"/>
              <a:t>38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2769756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D4248B-64A3-4978-B5CE-1AD5BBF35B17}" type="slidenum">
              <a:rPr lang="en-US" sz="1200" smtClean="0">
                <a:solidFill>
                  <a:schemeClr val="tx1"/>
                </a:solidFill>
              </a:rPr>
              <a:pPr eaLnBrk="1" hangingPunct="1"/>
              <a:t>39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759686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AF3B74-1AFB-46B0-8092-1EE313581EFD}" type="slidenum">
              <a:rPr lang="en-US" sz="12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265012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B0DA25-D6EB-4097-9FA2-2E814E95BFAB}" type="slidenum">
              <a:rPr lang="en-US" sz="1200" smtClean="0">
                <a:solidFill>
                  <a:schemeClr val="tx1"/>
                </a:solidFill>
              </a:rPr>
              <a:pPr eaLnBrk="1" hangingPunct="1"/>
              <a:t>40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1277604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98CF3A-67D6-4F9A-9D5D-D0E63A7D473A}" type="slidenum">
              <a:rPr lang="en-US" sz="1200" smtClean="0">
                <a:solidFill>
                  <a:schemeClr val="tx1"/>
                </a:solidFill>
              </a:rPr>
              <a:pPr eaLnBrk="1" hangingPunct="1"/>
              <a:t>41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974747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C6A48F-E84C-4505-88BD-B3BD590ABCA4}" type="slidenum">
              <a:rPr lang="en-US" sz="1200" smtClean="0">
                <a:solidFill>
                  <a:schemeClr val="tx1"/>
                </a:solidFill>
              </a:rPr>
              <a:pPr eaLnBrk="1" hangingPunct="1"/>
              <a:t>42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0853184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0F01F03-0C86-4EA7-AEA7-6AF86BC3F2DA}" type="slidenum">
              <a:rPr lang="en-US" sz="1200" smtClean="0">
                <a:solidFill>
                  <a:schemeClr val="tx1"/>
                </a:solidFill>
              </a:rPr>
              <a:pPr eaLnBrk="1" hangingPunct="1"/>
              <a:t>43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133731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72ED62-E89D-4AF1-91EE-E0C7D19446C4}" type="slidenum">
              <a:rPr lang="en-US" sz="1200" smtClean="0">
                <a:solidFill>
                  <a:schemeClr val="tx1"/>
                </a:solidFill>
              </a:rPr>
              <a:pPr eaLnBrk="1" hangingPunct="1"/>
              <a:t>44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8081913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3E8596-4392-4051-B5DD-1C1108351085}" type="slidenum">
              <a:rPr lang="en-US" sz="1200" smtClean="0">
                <a:solidFill>
                  <a:schemeClr val="tx1"/>
                </a:solidFill>
              </a:rPr>
              <a:pPr eaLnBrk="1" hangingPunct="1"/>
              <a:t>45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5304760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8FB60F-622A-4566-9D0C-A81BE448ECAA}" type="slidenum">
              <a:rPr lang="en-US" sz="1200" smtClean="0">
                <a:solidFill>
                  <a:schemeClr val="tx1"/>
                </a:solidFill>
              </a:rPr>
              <a:pPr eaLnBrk="1" hangingPunct="1"/>
              <a:t>46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6675295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0F4B1A-CF67-496C-826F-C3079065E257}" type="slidenum">
              <a:rPr lang="en-US" sz="1200" smtClean="0">
                <a:solidFill>
                  <a:schemeClr val="tx1"/>
                </a:solidFill>
              </a:rPr>
              <a:pPr eaLnBrk="1" hangingPunct="1"/>
              <a:t>47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2341867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6481CD-599A-4516-9FBA-119418AD3134}" type="slidenum">
              <a:rPr lang="en-US" sz="1200" smtClean="0">
                <a:solidFill>
                  <a:schemeClr val="tx1"/>
                </a:solidFill>
              </a:rPr>
              <a:pPr eaLnBrk="1" hangingPunct="1"/>
              <a:t>48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2634892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E2F8FB-BBED-4DE9-8376-28BC26636494}" type="slidenum">
              <a:rPr lang="en-US" sz="1200" smtClean="0">
                <a:solidFill>
                  <a:schemeClr val="tx1"/>
                </a:solidFill>
              </a:rPr>
              <a:pPr eaLnBrk="1" hangingPunct="1"/>
              <a:t>49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386892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BD5AE26-7858-4B7E-93E6-FF8BBDCEAAA2}" type="slidenum">
              <a:rPr lang="en-US" sz="12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8635995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2B67EA-F82F-458D-A25F-9778B7998D9B}" type="slidenum">
              <a:rPr lang="en-US" sz="1200" smtClean="0">
                <a:solidFill>
                  <a:schemeClr val="tx1"/>
                </a:solidFill>
              </a:rPr>
              <a:pPr eaLnBrk="1" hangingPunct="1"/>
              <a:t>50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3098427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D98BE62-5C3E-4EF9-BD0B-B5C0168C5829}" type="slidenum">
              <a:rPr lang="en-US" sz="1200" smtClean="0">
                <a:solidFill>
                  <a:schemeClr val="tx1"/>
                </a:solidFill>
              </a:rPr>
              <a:pPr eaLnBrk="1" hangingPunct="1"/>
              <a:t>51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3703542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87560E-ED70-4700-9845-F554B20A3DCD}" type="slidenum">
              <a:rPr lang="en-US" sz="1200" smtClean="0">
                <a:solidFill>
                  <a:schemeClr val="tx1"/>
                </a:solidFill>
              </a:rPr>
              <a:pPr eaLnBrk="1" hangingPunct="1"/>
              <a:t>52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9247224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0235FB-F3F1-42C0-9B12-1E782DF56E93}" type="slidenum">
              <a:rPr lang="en-US" sz="1200" smtClean="0">
                <a:solidFill>
                  <a:schemeClr val="tx1"/>
                </a:solidFill>
              </a:rPr>
              <a:pPr eaLnBrk="1" hangingPunct="1"/>
              <a:t>53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7145669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80B394-88B4-4F66-A6C5-2997B7B0E847}" type="slidenum">
              <a:rPr lang="en-US" sz="1200" smtClean="0">
                <a:solidFill>
                  <a:schemeClr val="tx1"/>
                </a:solidFill>
              </a:rPr>
              <a:pPr eaLnBrk="1" hangingPunct="1"/>
              <a:t>54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8366360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3133B9-7AA5-4459-B055-41402E7779F9}" type="slidenum">
              <a:rPr lang="en-US" sz="1200" smtClean="0">
                <a:solidFill>
                  <a:schemeClr val="tx1"/>
                </a:solidFill>
              </a:rPr>
              <a:pPr eaLnBrk="1" hangingPunct="1"/>
              <a:t>55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6571491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F22F3E-B8F8-4CFB-BE64-3EE32AB3FC8F}" type="slidenum">
              <a:rPr lang="en-US" sz="1200" smtClean="0">
                <a:solidFill>
                  <a:schemeClr val="tx1"/>
                </a:solidFill>
              </a:rPr>
              <a:pPr eaLnBrk="1" hangingPunct="1"/>
              <a:t>56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6766763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71060B-3445-44B9-B70C-71C31D598B6A}" type="slidenum">
              <a:rPr lang="en-US" sz="1200" smtClean="0">
                <a:solidFill>
                  <a:schemeClr val="tx1"/>
                </a:solidFill>
              </a:rPr>
              <a:pPr eaLnBrk="1" hangingPunct="1"/>
              <a:t>57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5544321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44D031-B82D-4C1F-9AFC-6291920D4EA3}" type="slidenum">
              <a:rPr lang="en-US" sz="1200" smtClean="0">
                <a:solidFill>
                  <a:schemeClr val="tx1"/>
                </a:solidFill>
              </a:rPr>
              <a:pPr eaLnBrk="1" hangingPunct="1"/>
              <a:t>58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41519354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DD9836-B5D1-4466-B7A9-E194B63F76F1}" type="slidenum">
              <a:rPr lang="en-US" sz="1200" smtClean="0">
                <a:solidFill>
                  <a:schemeClr val="tx1"/>
                </a:solidFill>
              </a:rPr>
              <a:pPr eaLnBrk="1" hangingPunct="1"/>
              <a:t>59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019953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1DF8BCE-6636-47B8-8E9C-A711E69FA7C3}" type="slidenum">
              <a:rPr lang="en-US" sz="12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4158845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50DAFF-74F6-42A8-8509-421767E4F75D}" type="slidenum">
              <a:rPr lang="en-US" sz="1200" smtClean="0">
                <a:solidFill>
                  <a:schemeClr val="tx1"/>
                </a:solidFill>
              </a:rPr>
              <a:pPr eaLnBrk="1" hangingPunct="1"/>
              <a:t>60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63611331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A128B7-132F-4D4C-8BA2-9CB80BE9C747}" type="slidenum">
              <a:rPr lang="en-US" sz="1200" smtClean="0">
                <a:solidFill>
                  <a:schemeClr val="tx1"/>
                </a:solidFill>
              </a:rPr>
              <a:pPr eaLnBrk="1" hangingPunct="1"/>
              <a:t>61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6224305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8F94D9-0F9F-4F83-8D19-84694AE2438E}" type="slidenum">
              <a:rPr lang="en-US" sz="1200" smtClean="0">
                <a:solidFill>
                  <a:schemeClr val="tx1"/>
                </a:solidFill>
              </a:rPr>
              <a:pPr eaLnBrk="1" hangingPunct="1"/>
              <a:t>62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59191332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720B6D-1B1D-4504-8B4D-5661F67BC986}" type="slidenum">
              <a:rPr lang="en-US" sz="1200" smtClean="0">
                <a:solidFill>
                  <a:schemeClr val="tx1"/>
                </a:solidFill>
              </a:rPr>
              <a:pPr eaLnBrk="1" hangingPunct="1"/>
              <a:t>63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40495724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393E52-AEB7-448F-991B-F9D05F8E119B}" type="slidenum">
              <a:rPr lang="en-US" sz="1200" smtClean="0">
                <a:solidFill>
                  <a:schemeClr val="tx1"/>
                </a:solidFill>
              </a:rPr>
              <a:pPr eaLnBrk="1" hangingPunct="1"/>
              <a:t>64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66028395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36170-7E52-4B52-867E-6934F97ECF27}" type="slidenum">
              <a:rPr lang="en-US" sz="1200" smtClean="0">
                <a:solidFill>
                  <a:schemeClr val="tx1"/>
                </a:solidFill>
              </a:rPr>
              <a:pPr eaLnBrk="1" hangingPunct="1"/>
              <a:t>65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15023563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78B8C6-270C-4212-AA53-7DECA5982131}" type="slidenum">
              <a:rPr lang="en-US" sz="1200" smtClean="0">
                <a:solidFill>
                  <a:schemeClr val="tx1"/>
                </a:solidFill>
              </a:rPr>
              <a:pPr eaLnBrk="1" hangingPunct="1"/>
              <a:t>66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1356818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A2ACC4-3679-4EB2-BEDE-19E7B47A7A05}" type="slidenum">
              <a:rPr lang="en-US" sz="1200" smtClean="0">
                <a:solidFill>
                  <a:schemeClr val="tx1"/>
                </a:solidFill>
              </a:rPr>
              <a:pPr eaLnBrk="1" hangingPunct="1"/>
              <a:t>67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21425129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3832AB-3239-4336-B5FE-E6A128764132}" type="slidenum">
              <a:rPr lang="en-US" sz="1200" smtClean="0">
                <a:solidFill>
                  <a:schemeClr val="tx1"/>
                </a:solidFill>
              </a:rPr>
              <a:pPr eaLnBrk="1" hangingPunct="1"/>
              <a:t>68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91175278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EE3493-3C5D-45DC-A7B1-268EF897A7CC}" type="slidenum">
              <a:rPr lang="en-US" sz="1200" smtClean="0">
                <a:solidFill>
                  <a:schemeClr val="tx1"/>
                </a:solidFill>
              </a:rPr>
              <a:pPr eaLnBrk="1" hangingPunct="1"/>
              <a:t>69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79479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92BB62-976B-4D01-B148-DD9048BEAE80}" type="slidenum">
              <a:rPr lang="en-US" sz="12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087772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532F88-8C98-450B-BC8F-305E388F6DEE}" type="slidenum">
              <a:rPr lang="en-US" sz="12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552892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09EB00-896D-45D0-80F1-A17B5F764DD7}" type="slidenum">
              <a:rPr lang="en-US" sz="12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4273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10203-E7D8-4865-88D7-9254AF1982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E347F-C2EA-42B0-93E2-BC0A860A1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8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80815-B305-4D2A-AFF5-9F79FFC1DC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5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69DAD-506B-499A-8448-D62E1A6F4E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B7EC9-1B30-4E56-A38B-E96F1AB1BB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7C6B1-5F77-49D5-9335-AF04B2C724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35CD5-D15E-44CD-A006-572E272707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2CBBB-FD95-4108-B9FB-8761D7768C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A33C6-02A4-41E7-BE44-DFB2B9E6FC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7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B4CC6-460F-4C93-9846-38B0AF3EF6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9925B-3A4D-4F7F-88F6-8FE069EBF0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6288F-6B2D-4961-B5F1-5B1659CBEA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C443F-6085-413C-BA85-FBD4BB9663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1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49294-4C8A-4547-A7E0-660D936B7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2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B6B33-E074-4421-BFEC-597A9BD780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1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4EEC5-F8F8-469C-B41E-80FD615B85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9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90261-065F-4585-9C3E-A99AAE28E5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6B830-FB2E-4638-AAFD-E7102DC216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1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30AEC-453E-499B-90E5-9B48B9997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1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2425ADE-F331-4A0D-A672-D003F551E3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64" r:id="rId5"/>
    <p:sldLayoutId id="2147483765" r:id="rId6"/>
    <p:sldLayoutId id="2147483766" r:id="rId7"/>
    <p:sldLayoutId id="2147483784" r:id="rId8"/>
    <p:sldLayoutId id="2147483767" r:id="rId9"/>
    <p:sldLayoutId id="2147483768" r:id="rId10"/>
    <p:sldLayoutId id="21474837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17F6E07-E720-45CB-82A1-6645E2109B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pPr eaLnBrk="1" hangingPunct="1"/>
            <a:r>
              <a:rPr lang="en-US" i="1" dirty="0" smtClean="0"/>
              <a:t>MCTS Guide to Microsoft Windows 7</a:t>
            </a:r>
            <a:r>
              <a:rPr lang="en-US" dirty="0" smtClean="0"/>
              <a:t> 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19600"/>
            <a:ext cx="80772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b="0" i="1" dirty="0" smtClean="0"/>
              <a:t>Chapter 1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b="0" i="1" dirty="0" smtClean="0"/>
              <a:t>Introduction to Windows 7</a:t>
            </a:r>
          </a:p>
        </p:txBody>
      </p:sp>
      <p:pic>
        <p:nvPicPr>
          <p:cNvPr id="21508" name="Picture 3" descr="Ceng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7 N &amp; K Editions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 releases</a:t>
            </a:r>
          </a:p>
          <a:p>
            <a:pPr lvl="1"/>
            <a:r>
              <a:rPr lang="en-US" dirty="0" smtClean="0"/>
              <a:t>Sold in countries that do not allow Microsoft to bundle in Windows Media Player and other media software as part of the operating system</a:t>
            </a:r>
          </a:p>
          <a:p>
            <a:r>
              <a:rPr lang="en-US" dirty="0" smtClean="0"/>
              <a:t>K releases</a:t>
            </a:r>
          </a:p>
          <a:p>
            <a:pPr lvl="1"/>
            <a:r>
              <a:rPr lang="en-US" dirty="0" smtClean="0"/>
              <a:t>Only sold in South Korea</a:t>
            </a:r>
          </a:p>
          <a:p>
            <a:pPr lvl="1"/>
            <a:r>
              <a:rPr lang="en-US" dirty="0" smtClean="0"/>
              <a:t>Also have some features removed, such as Windows Media Player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4B25133D-E1BC-4D93-85A7-B122C89338A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Enhanced </a:t>
            </a:r>
            <a:r>
              <a:rPr lang="en-US" dirty="0" smtClean="0"/>
              <a:t>Features in </a:t>
            </a:r>
            <a:r>
              <a:rPr lang="en-US" dirty="0" smtClean="0"/>
              <a:t>Windows </a:t>
            </a:r>
            <a:r>
              <a:rPr lang="en-US" dirty="0" smtClean="0"/>
              <a:t>7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Features include:</a:t>
            </a:r>
          </a:p>
          <a:p>
            <a:pPr lvl="1"/>
            <a:r>
              <a:rPr lang="en-US" dirty="0" smtClean="0"/>
              <a:t>32- and 64-bit Computing Support</a:t>
            </a:r>
          </a:p>
          <a:p>
            <a:pPr lvl="1"/>
            <a:r>
              <a:rPr lang="en-US" dirty="0" smtClean="0"/>
              <a:t>Aero</a:t>
            </a:r>
          </a:p>
          <a:p>
            <a:pPr lvl="1"/>
            <a:r>
              <a:rPr lang="en-US" dirty="0" smtClean="0"/>
              <a:t>.NET Framework </a:t>
            </a:r>
            <a:endParaRPr lang="en-US" dirty="0" smtClean="0"/>
          </a:p>
          <a:p>
            <a:pPr lvl="1"/>
            <a:r>
              <a:rPr lang="en-US" dirty="0" smtClean="0"/>
              <a:t>Speech </a:t>
            </a:r>
            <a:r>
              <a:rPr lang="en-US" dirty="0" smtClean="0"/>
              <a:t>Recognition</a:t>
            </a:r>
          </a:p>
          <a:p>
            <a:pPr lvl="1"/>
            <a:r>
              <a:rPr lang="en-US" dirty="0" smtClean="0"/>
              <a:t>User </a:t>
            </a:r>
            <a:r>
              <a:rPr lang="en-US" dirty="0" smtClean="0"/>
              <a:t>Account Control</a:t>
            </a:r>
          </a:p>
          <a:p>
            <a:pPr lvl="1"/>
            <a:r>
              <a:rPr lang="en-US" dirty="0" smtClean="0"/>
              <a:t>Fast User Switching Enhancements</a:t>
            </a:r>
          </a:p>
          <a:p>
            <a:pPr lvl="1"/>
            <a:r>
              <a:rPr lang="en-US" dirty="0" smtClean="0"/>
              <a:t>Windows Driver Foundation</a:t>
            </a:r>
          </a:p>
          <a:p>
            <a:pPr lvl="1"/>
            <a:r>
              <a:rPr lang="en-US" dirty="0" smtClean="0"/>
              <a:t>Repair and Restart </a:t>
            </a:r>
            <a:r>
              <a:rPr lang="en-US" dirty="0" smtClean="0"/>
              <a:t>Improvements</a:t>
            </a:r>
          </a:p>
          <a:p>
            <a:pPr lvl="1"/>
            <a:r>
              <a:rPr lang="en-US" dirty="0"/>
              <a:t>Rapid Deployment</a:t>
            </a:r>
          </a:p>
          <a:p>
            <a:pPr lvl="1"/>
            <a:r>
              <a:rPr lang="en-US" dirty="0"/>
              <a:t>Windows BitLocker Drive Encryption</a:t>
            </a:r>
          </a:p>
          <a:p>
            <a:pPr lvl="1"/>
            <a:r>
              <a:rPr lang="en-US" dirty="0"/>
              <a:t>Trusted Platform Modules Services</a:t>
            </a:r>
          </a:p>
          <a:p>
            <a:pPr lvl="1"/>
            <a:r>
              <a:rPr lang="en-US" dirty="0"/>
              <a:t>Network Connectivity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949607B8-E7EE-4A96-8933-B8A77C9ADCB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32- and 64-Bit Computing Support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7 comes in both 32-bit and 64-bit processor versions</a:t>
            </a:r>
          </a:p>
          <a:p>
            <a:r>
              <a:rPr lang="en-US" dirty="0" smtClean="0"/>
              <a:t>64-bit version of Windows 7</a:t>
            </a:r>
          </a:p>
          <a:p>
            <a:pPr lvl="1"/>
            <a:r>
              <a:rPr lang="en-US" dirty="0" smtClean="0"/>
              <a:t>Can support up to 192 GB of RAM</a:t>
            </a:r>
          </a:p>
          <a:p>
            <a:pPr lvl="1"/>
            <a:r>
              <a:rPr lang="en-US" dirty="0" smtClean="0"/>
              <a:t>Has a greater theoretical limit for processing data</a:t>
            </a:r>
          </a:p>
          <a:p>
            <a:pPr lvl="1"/>
            <a:r>
              <a:rPr lang="en-US" dirty="0" smtClean="0"/>
              <a:t>Not all software and hardware is compatible with the 32-bit and 64-bit editions</a:t>
            </a:r>
          </a:p>
          <a:p>
            <a:r>
              <a:rPr lang="en-US" dirty="0" smtClean="0"/>
              <a:t>Windows 7 Upgrade Advisor</a:t>
            </a:r>
          </a:p>
          <a:p>
            <a:pPr lvl="1"/>
            <a:r>
              <a:rPr lang="en-US" dirty="0" smtClean="0"/>
              <a:t>Utility available from Microsoft to analyze the suitability of a computer to run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937B2887-4473-4304-8D62-3E5E49B3EE5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Aero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theme first introduced with Windows Vista</a:t>
            </a:r>
          </a:p>
          <a:p>
            <a:r>
              <a:rPr lang="en-US" dirty="0" smtClean="0"/>
              <a:t>Offers a new pleasing user experience</a:t>
            </a:r>
          </a:p>
          <a:p>
            <a:pPr lvl="1"/>
            <a:r>
              <a:rPr lang="en-US" dirty="0" smtClean="0"/>
              <a:t>Simple, easy to learn, and fun</a:t>
            </a:r>
          </a:p>
          <a:p>
            <a:r>
              <a:rPr lang="en-US" dirty="0" smtClean="0"/>
              <a:t>Hardware and software requirements</a:t>
            </a:r>
          </a:p>
          <a:p>
            <a:pPr lvl="1"/>
            <a:r>
              <a:rPr lang="en-US" dirty="0" smtClean="0"/>
              <a:t>Video card with at least 128 MB of RAM (256 MB recommended)</a:t>
            </a:r>
          </a:p>
          <a:p>
            <a:pPr lvl="1"/>
            <a:r>
              <a:rPr lang="en-US" dirty="0" smtClean="0"/>
              <a:t>Graphics card driver must support:</a:t>
            </a:r>
          </a:p>
          <a:p>
            <a:pPr lvl="2"/>
            <a:r>
              <a:rPr lang="en-US" dirty="0" smtClean="0"/>
              <a:t>A minimum of DirectX9.0</a:t>
            </a:r>
          </a:p>
          <a:p>
            <a:pPr lvl="2"/>
            <a:r>
              <a:rPr lang="en-US" dirty="0" smtClean="0"/>
              <a:t>The new Windows Display Driver Model (WDDM)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57736714-F31C-4759-9FCA-09C1ED7F5A1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Aero (cont'd.)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750C4695-D611-4F99-971E-E44F7A728DF6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75761"/>
            <a:ext cx="6553200" cy="5090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.NET </a:t>
            </a:r>
            <a:r>
              <a:rPr lang="en-US" dirty="0" smtClean="0"/>
              <a:t>Framework</a:t>
            </a:r>
            <a:endParaRPr lang="en-US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Defines multiple </a:t>
            </a:r>
            <a:r>
              <a:rPr lang="en-US" b="1" dirty="0" smtClean="0"/>
              <a:t>Application Programming Interfaces (API) </a:t>
            </a:r>
            <a:r>
              <a:rPr lang="en-US" dirty="0" smtClean="0"/>
              <a:t>including:</a:t>
            </a:r>
          </a:p>
          <a:p>
            <a:pPr lvl="1"/>
            <a:r>
              <a:rPr lang="en-US" dirty="0" smtClean="0"/>
              <a:t>Windows Presentation Foundation</a:t>
            </a:r>
          </a:p>
          <a:p>
            <a:pPr lvl="2"/>
            <a:r>
              <a:rPr lang="en-US" dirty="0" smtClean="0"/>
              <a:t>Allows applications to draw to the screen</a:t>
            </a:r>
          </a:p>
          <a:p>
            <a:pPr lvl="1"/>
            <a:r>
              <a:rPr lang="en-US" dirty="0" smtClean="0"/>
              <a:t>Windows Communication Foundation</a:t>
            </a:r>
          </a:p>
          <a:p>
            <a:pPr lvl="2"/>
            <a:r>
              <a:rPr lang="en-US" dirty="0" smtClean="0"/>
              <a:t>Allows applications to communicate with each other</a:t>
            </a:r>
          </a:p>
          <a:p>
            <a:pPr lvl="1"/>
            <a:r>
              <a:rPr lang="en-US" dirty="0" smtClean="0"/>
              <a:t>Windows Workflow Foundation</a:t>
            </a:r>
          </a:p>
          <a:p>
            <a:pPr lvl="2"/>
            <a:r>
              <a:rPr lang="en-US" dirty="0" smtClean="0"/>
              <a:t>Allows developers to build applications that follow a logical sequence of events</a:t>
            </a:r>
          </a:p>
          <a:p>
            <a:pPr lvl="1"/>
            <a:r>
              <a:rPr lang="en-US" dirty="0" smtClean="0"/>
              <a:t>Windows CardSpace</a:t>
            </a:r>
          </a:p>
          <a:p>
            <a:pPr lvl="2"/>
            <a:r>
              <a:rPr lang="en-US" dirty="0" smtClean="0"/>
              <a:t>Protects a user’s digital identities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151B1F0C-5A4E-44BC-BE3B-B3E76F52F8D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Speech Recognition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method beyond the keyboard and mouse</a:t>
            </a:r>
          </a:p>
          <a:p>
            <a:r>
              <a:rPr lang="en-US" dirty="0" smtClean="0"/>
              <a:t>System is trainable, supports spoken corrections, and multiple languages</a:t>
            </a:r>
          </a:p>
          <a:p>
            <a:r>
              <a:rPr lang="en-US" dirty="0" smtClean="0"/>
              <a:t>Commands to perform typical Windows operations are built 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E0DAD75C-B4F6-4A65-8B37-D6EE6AE8F4E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Account Control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Account Control</a:t>
            </a:r>
          </a:p>
          <a:p>
            <a:pPr lvl="1"/>
            <a:r>
              <a:rPr lang="en-US" dirty="0" smtClean="0"/>
              <a:t>Allows security level for an account to be fine-tuned</a:t>
            </a:r>
          </a:p>
          <a:p>
            <a:pPr lvl="2"/>
            <a:r>
              <a:rPr lang="en-US" dirty="0" smtClean="0"/>
              <a:t>Based on how trusted the user and computer environment are</a:t>
            </a:r>
          </a:p>
          <a:p>
            <a:r>
              <a:rPr lang="en-US" dirty="0" smtClean="0"/>
              <a:t>Instead of using the Run As feature</a:t>
            </a:r>
          </a:p>
          <a:p>
            <a:pPr lvl="1"/>
            <a:r>
              <a:rPr lang="en-US" dirty="0" smtClean="0"/>
              <a:t>Users can be prompted by Windows 7 for administrator approval</a:t>
            </a:r>
          </a:p>
          <a:p>
            <a:r>
              <a:rPr lang="en-US" dirty="0" smtClean="0"/>
              <a:t>To avoid frequent administrative prompts</a:t>
            </a:r>
          </a:p>
          <a:p>
            <a:pPr lvl="1"/>
            <a:r>
              <a:rPr lang="en-US" dirty="0" smtClean="0"/>
              <a:t>Windows 7 has added new privileges to the standard user account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CD644CA8-48FB-439A-9A1A-888D6A09612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 User Switching Enhancements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XP introduced fast user switching</a:t>
            </a:r>
          </a:p>
          <a:p>
            <a:pPr lvl="1"/>
            <a:r>
              <a:rPr lang="en-US" dirty="0" smtClean="0"/>
              <a:t>Ability for multiple users to log in to the same computer at the same time</a:t>
            </a:r>
          </a:p>
          <a:p>
            <a:pPr lvl="1"/>
            <a:r>
              <a:rPr lang="en-US" dirty="0" smtClean="0"/>
              <a:t>Users can then toggle between themselves without having to log out or close applications</a:t>
            </a:r>
          </a:p>
          <a:p>
            <a:r>
              <a:rPr lang="en-US" dirty="0" smtClean="0"/>
              <a:t>Windows 7 supports fast user switching in both the workgroup mode and the domain mode</a:t>
            </a:r>
          </a:p>
          <a:p>
            <a:r>
              <a:rPr lang="en-US" dirty="0" smtClean="0"/>
              <a:t>Windows 7 allows fast user switching even when the computer is joined to the domain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21946FCA-4D13-45CA-84C0-34823BA9743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Driver Foundation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Windows Driver Foundation (WDF) </a:t>
            </a:r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Replaces the older </a:t>
            </a:r>
            <a:r>
              <a:rPr lang="en-US" b="1" dirty="0" smtClean="0"/>
              <a:t>Windows Driver Model (WDM)</a:t>
            </a:r>
          </a:p>
          <a:p>
            <a:pPr lvl="1"/>
            <a:r>
              <a:rPr lang="en-US" dirty="0" smtClean="0"/>
              <a:t>Defines how device driver software operates</a:t>
            </a:r>
          </a:p>
          <a:p>
            <a:r>
              <a:rPr lang="en-US" dirty="0" smtClean="0"/>
              <a:t>With WDM, drivers spend much of their time interacting with the OS instead of the hardware</a:t>
            </a:r>
          </a:p>
          <a:p>
            <a:r>
              <a:rPr lang="en-US" dirty="0" smtClean="0"/>
              <a:t>Driver software has access to the computer’s hardware at two distinct levels</a:t>
            </a:r>
          </a:p>
          <a:p>
            <a:pPr lvl="1"/>
            <a:r>
              <a:rPr lang="en-US" dirty="0" smtClean="0"/>
              <a:t>Kernel and user mode</a:t>
            </a:r>
          </a:p>
          <a:p>
            <a:r>
              <a:rPr lang="en-US" dirty="0" smtClean="0"/>
              <a:t>Kernel mode drivers</a:t>
            </a:r>
          </a:p>
          <a:p>
            <a:pPr lvl="1"/>
            <a:r>
              <a:rPr lang="en-US" dirty="0" smtClean="0"/>
              <a:t>Have direct access to all hardware and memory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23F008F1-82DC-4CB6-9057-60FE6C7BF7D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versions of Windows 7</a:t>
            </a:r>
          </a:p>
          <a:p>
            <a:r>
              <a:rPr lang="en-US" dirty="0" smtClean="0"/>
              <a:t>Discuss the new features in Windows 7</a:t>
            </a:r>
          </a:p>
          <a:p>
            <a:r>
              <a:rPr lang="en-US" dirty="0" smtClean="0"/>
              <a:t>Understand the Windows 7 user interface</a:t>
            </a:r>
          </a:p>
          <a:p>
            <a:r>
              <a:rPr lang="en-US" dirty="0" smtClean="0"/>
              <a:t>Define the hardware requirements and understand the hardware support of Windows 7</a:t>
            </a:r>
          </a:p>
          <a:p>
            <a:r>
              <a:rPr lang="en-US" dirty="0"/>
              <a:t>Describe the application support built in to Windows 7</a:t>
            </a:r>
          </a:p>
          <a:p>
            <a:r>
              <a:rPr lang="en-US" dirty="0"/>
              <a:t>Identify essential connectivity applications used in Windows 7</a:t>
            </a:r>
          </a:p>
          <a:p>
            <a:r>
              <a:rPr lang="en-US" dirty="0"/>
              <a:t>Understand the networking models supported by different versions of 7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0748657C-BF86-4CDD-897E-71263AC1CCD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Driver Foundation (cont'd.)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mode drivers</a:t>
            </a:r>
          </a:p>
          <a:p>
            <a:pPr lvl="1"/>
            <a:r>
              <a:rPr lang="en-US" dirty="0" smtClean="0"/>
              <a:t>Have restricted access and must pass a request to the operating system</a:t>
            </a:r>
          </a:p>
          <a:p>
            <a:r>
              <a:rPr lang="en-US" dirty="0" smtClean="0"/>
              <a:t>User mode driver architecture is defined under WDF </a:t>
            </a:r>
          </a:p>
          <a:p>
            <a:pPr lvl="1"/>
            <a:r>
              <a:rPr lang="en-US" dirty="0" smtClean="0"/>
              <a:t>In addition to kernel mode drivers</a:t>
            </a:r>
          </a:p>
          <a:p>
            <a:r>
              <a:rPr lang="en-US" dirty="0" smtClean="0"/>
              <a:t>If the user mode driver fails</a:t>
            </a:r>
          </a:p>
          <a:p>
            <a:pPr lvl="1"/>
            <a:r>
              <a:rPr lang="en-US" dirty="0" smtClean="0"/>
              <a:t>It can be restarted without causing the core, or kernel, of the operating system to crash with it</a:t>
            </a:r>
          </a:p>
          <a:p>
            <a:r>
              <a:rPr lang="en-US" dirty="0" smtClean="0"/>
              <a:t>WDF drivers support distributed computing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8E724395-9B09-41F7-AA33-551A5010DB2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Repair and Restart Improvements</a:t>
            </a:r>
          </a:p>
        </p:txBody>
      </p:sp>
      <p:sp>
        <p:nvSpPr>
          <p:cNvPr id="4505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services that fail in Windows 7 are designed to restart automatically</a:t>
            </a:r>
          </a:p>
          <a:p>
            <a:pPr lvl="1"/>
            <a:r>
              <a:rPr lang="en-US" dirty="0" smtClean="0"/>
              <a:t>Without significantly disrupting service to the user</a:t>
            </a:r>
          </a:p>
          <a:p>
            <a:r>
              <a:rPr lang="en-US" dirty="0" smtClean="0"/>
              <a:t>If multiple services depend on each other and one service fails</a:t>
            </a:r>
          </a:p>
          <a:p>
            <a:pPr lvl="1"/>
            <a:r>
              <a:rPr lang="en-US" dirty="0" smtClean="0"/>
              <a:t>Windows 7 can restart the affected services without having to reboot the computer</a:t>
            </a:r>
          </a:p>
          <a:p>
            <a:r>
              <a:rPr lang="en-US" dirty="0" smtClean="0"/>
              <a:t>Common repair action</a:t>
            </a:r>
          </a:p>
          <a:p>
            <a:pPr lvl="1"/>
            <a:r>
              <a:rPr lang="en-US" dirty="0" smtClean="0"/>
              <a:t>Update applications, drivers, and operating system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6105B3A6-3631-4FA8-9E8E-BB429E5235C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Rapid Deployment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7 components are designed to be modular and selectable</a:t>
            </a:r>
          </a:p>
          <a:p>
            <a:r>
              <a:rPr lang="en-US" b="1" dirty="0" smtClean="0"/>
              <a:t>Windows Imaging Format (WIM)</a:t>
            </a:r>
          </a:p>
          <a:p>
            <a:pPr lvl="1"/>
            <a:r>
              <a:rPr lang="en-US" dirty="0" smtClean="0"/>
              <a:t>Technology used to distribute Windows 7 installation files</a:t>
            </a:r>
          </a:p>
          <a:p>
            <a:r>
              <a:rPr lang="en-US" dirty="0" smtClean="0"/>
              <a:t>Files necessary to install Windows 7 or end user applications can be compiled into a single WIM file</a:t>
            </a:r>
          </a:p>
          <a:p>
            <a:pPr lvl="1"/>
            <a:r>
              <a:rPr lang="en-US" dirty="0" smtClean="0"/>
              <a:t>Acting as a library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93FCA432-DB0E-491B-B74D-DAADAC53DC8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BitLocker Drive Encryption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BitLocker Drive Encryption</a:t>
            </a:r>
          </a:p>
          <a:p>
            <a:pPr lvl="1"/>
            <a:r>
              <a:rPr lang="en-US" smtClean="0"/>
              <a:t>Adds the ability to securely encrypt the hard drive’s contents at a hardware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76EA7D21-6199-4748-A767-ED9535DAE7E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Trusted Platform Module Services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Trusted Platform Module (TPM) </a:t>
            </a:r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Defines options for adding firmware and hardware to computers to detect low-level tampering</a:t>
            </a:r>
          </a:p>
          <a:p>
            <a:pPr lvl="2"/>
            <a:r>
              <a:rPr lang="en-US" dirty="0" smtClean="0"/>
              <a:t>Before the operating system starts</a:t>
            </a:r>
          </a:p>
          <a:p>
            <a:r>
              <a:rPr lang="en-US" dirty="0" smtClean="0"/>
              <a:t>Optional hardware such as smart cards and USB keys holding digital identification can be used</a:t>
            </a:r>
          </a:p>
          <a:p>
            <a:pPr lvl="1"/>
            <a:r>
              <a:rPr lang="en-US" dirty="0" smtClean="0"/>
              <a:t>As part of the TPM solution to make sure that stolen computers can’t be started</a:t>
            </a:r>
          </a:p>
          <a:p>
            <a:pPr lvl="2"/>
            <a:r>
              <a:rPr lang="en-US" dirty="0" smtClean="0"/>
              <a:t>Or have their hard drive decrypted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45DABCFE-FE23-4F04-95B6-B50D4226BF0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Connectivity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TCP/IP Networking</a:t>
            </a:r>
          </a:p>
          <a:p>
            <a:pPr lvl="1"/>
            <a:r>
              <a:rPr lang="en-US" dirty="0" smtClean="0"/>
              <a:t>Windows 7 supports IPv6</a:t>
            </a:r>
          </a:p>
          <a:p>
            <a:pPr lvl="1"/>
            <a:r>
              <a:rPr lang="en-US" dirty="0" err="1" smtClean="0"/>
              <a:t>Teredo</a:t>
            </a:r>
            <a:endParaRPr lang="en-US" dirty="0" smtClean="0"/>
          </a:p>
          <a:p>
            <a:pPr lvl="2"/>
            <a:r>
              <a:rPr lang="en-US" dirty="0" smtClean="0"/>
              <a:t>Software client to support IPv4 to IPv6 translation</a:t>
            </a:r>
          </a:p>
          <a:p>
            <a:r>
              <a:rPr lang="en-US" dirty="0" smtClean="0"/>
              <a:t>Network Location Awareness Service</a:t>
            </a:r>
          </a:p>
          <a:p>
            <a:pPr lvl="1"/>
            <a:r>
              <a:rPr lang="en-US" dirty="0" smtClean="0"/>
              <a:t>Operating system and its applications must be aware of the networks around them</a:t>
            </a:r>
          </a:p>
          <a:p>
            <a:pPr lvl="1"/>
            <a:r>
              <a:rPr lang="en-US" dirty="0" smtClean="0"/>
              <a:t>Applications can track what network services are available using the NLA service as a central reference</a:t>
            </a:r>
          </a:p>
          <a:p>
            <a:pPr lvl="1"/>
            <a:r>
              <a:rPr lang="en-US" dirty="0" smtClean="0"/>
              <a:t>Can report status and performance of each network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9D936060-BAE1-478A-A37B-4447BDDBF25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uiExpand="1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Connectivity (cont'd.)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Firewall</a:t>
            </a:r>
          </a:p>
          <a:p>
            <a:pPr lvl="1"/>
            <a:r>
              <a:rPr lang="en-US" dirty="0" smtClean="0"/>
              <a:t>Windows firewall software has been enhanced to restrict connections in both directions</a:t>
            </a:r>
          </a:p>
          <a:p>
            <a:pPr lvl="1"/>
            <a:r>
              <a:rPr lang="en-US" dirty="0" smtClean="0"/>
              <a:t>Connections can be permitted or restricted</a:t>
            </a:r>
          </a:p>
          <a:p>
            <a:r>
              <a:rPr lang="en-US" dirty="0" smtClean="0"/>
              <a:t>Location Aware Printing</a:t>
            </a:r>
          </a:p>
          <a:p>
            <a:pPr lvl="1"/>
            <a:r>
              <a:rPr lang="en-US" dirty="0" smtClean="0"/>
              <a:t>Windows 7 can assign a new default printer based on the network location when the network connection is established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F05EC219-B983-4379-966F-33AD9C10CA5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</a:t>
            </a:r>
            <a:r>
              <a:rPr lang="en-US" dirty="0" smtClean="0"/>
              <a:t>Interface Features</a:t>
            </a:r>
            <a:endParaRPr lang="en-US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</a:t>
            </a:r>
            <a:r>
              <a:rPr lang="en-US" dirty="0" smtClean="0"/>
              <a:t>button</a:t>
            </a:r>
          </a:p>
          <a:p>
            <a:r>
              <a:rPr lang="en-US" dirty="0" smtClean="0"/>
              <a:t>Windows Help and Support</a:t>
            </a:r>
          </a:p>
          <a:p>
            <a:r>
              <a:rPr lang="en-US" dirty="0" smtClean="0"/>
              <a:t>Search Interface</a:t>
            </a:r>
          </a:p>
          <a:p>
            <a:r>
              <a:rPr lang="en-US" dirty="0" smtClean="0"/>
              <a:t>Gadgets</a:t>
            </a:r>
          </a:p>
          <a:p>
            <a:r>
              <a:rPr lang="en-US" dirty="0" smtClean="0"/>
              <a:t>Taskbar</a:t>
            </a:r>
          </a:p>
          <a:p>
            <a:r>
              <a:rPr lang="en-US" dirty="0" smtClean="0"/>
              <a:t>Notification Area</a:t>
            </a:r>
          </a:p>
          <a:p>
            <a:r>
              <a:rPr lang="en-US" dirty="0" smtClean="0"/>
              <a:t>Advanced Window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7965F3E2-EEFE-420D-954F-1A47D7637BE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 Button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way the Start menu opens has changed</a:t>
            </a:r>
          </a:p>
          <a:p>
            <a:pPr lvl="1"/>
            <a:r>
              <a:rPr lang="en-US" dirty="0" smtClean="0"/>
              <a:t>Goal is to stop the menu from sprawling across the user’s screen</a:t>
            </a:r>
          </a:p>
          <a:p>
            <a:pPr lvl="1"/>
            <a:r>
              <a:rPr lang="en-US" dirty="0" smtClean="0"/>
              <a:t>As the user moves from one level to another, the list above the Start button is replaced</a:t>
            </a:r>
          </a:p>
          <a:p>
            <a:pPr lvl="2"/>
            <a:r>
              <a:rPr lang="en-US" dirty="0" smtClean="0"/>
              <a:t>With the next selected level’s program icons</a:t>
            </a:r>
          </a:p>
          <a:p>
            <a:r>
              <a:rPr lang="en-US" dirty="0" smtClean="0"/>
              <a:t>Jump Lists</a:t>
            </a:r>
          </a:p>
          <a:p>
            <a:pPr lvl="1"/>
            <a:r>
              <a:rPr lang="en-US" dirty="0" smtClean="0"/>
              <a:t>New feature introduced in Windows 7</a:t>
            </a:r>
          </a:p>
          <a:p>
            <a:pPr lvl="1"/>
            <a:r>
              <a:rPr lang="en-US" dirty="0" smtClean="0"/>
              <a:t>Identify what content was recently opened by an application, or what content is automatically linked to the menu item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7AFBD500-AC6A-4796-83CA-EC67D730131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Start Button (cont'd.)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5CFB17FE-B151-4239-B64C-920DB4D3A043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19200"/>
            <a:ext cx="3914775" cy="464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7 Versions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mainstream versions of Windows 7</a:t>
            </a:r>
          </a:p>
          <a:p>
            <a:pPr lvl="1"/>
            <a:r>
              <a:rPr lang="en-US" dirty="0" smtClean="0"/>
              <a:t>Windows 7 Home Premium</a:t>
            </a:r>
          </a:p>
          <a:p>
            <a:pPr lvl="1"/>
            <a:r>
              <a:rPr lang="en-US" dirty="0" smtClean="0"/>
              <a:t>Windows 7 Professional</a:t>
            </a:r>
          </a:p>
          <a:p>
            <a:pPr lvl="1"/>
            <a:r>
              <a:rPr lang="en-US" dirty="0" smtClean="0"/>
              <a:t>Windows 7 Enterprise</a:t>
            </a:r>
          </a:p>
          <a:p>
            <a:pPr lvl="1"/>
            <a:r>
              <a:rPr lang="en-US" dirty="0" smtClean="0"/>
              <a:t>Windows 7 Ultimate</a:t>
            </a:r>
          </a:p>
          <a:p>
            <a:r>
              <a:rPr lang="en-US" dirty="0" smtClean="0"/>
              <a:t>Additional specialized versions</a:t>
            </a:r>
          </a:p>
          <a:p>
            <a:pPr lvl="1"/>
            <a:r>
              <a:rPr lang="en-US" dirty="0" smtClean="0"/>
              <a:t>Windows 7 Starter</a:t>
            </a:r>
          </a:p>
          <a:p>
            <a:pPr lvl="1"/>
            <a:r>
              <a:rPr lang="en-US" dirty="0" smtClean="0"/>
              <a:t>Windows 7 Home Basic</a:t>
            </a:r>
          </a:p>
          <a:p>
            <a:pPr lvl="1"/>
            <a:r>
              <a:rPr lang="en-US" dirty="0" smtClean="0"/>
              <a:t>Windows 7 N &amp; K Editions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0C690460-53FB-4481-8A3C-74AAF9A5AF3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Help and Support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to include more methods in one utility to help users find the solution they need</a:t>
            </a:r>
          </a:p>
          <a:p>
            <a:r>
              <a:rPr lang="en-US" dirty="0" smtClean="0"/>
              <a:t>Help and Support interface allows users to:</a:t>
            </a:r>
          </a:p>
          <a:p>
            <a:pPr lvl="1"/>
            <a:r>
              <a:rPr lang="en-US" dirty="0" smtClean="0"/>
              <a:t>Initiate a Remote Assistance call</a:t>
            </a:r>
          </a:p>
          <a:p>
            <a:pPr lvl="1"/>
            <a:r>
              <a:rPr lang="en-US" dirty="0" smtClean="0"/>
              <a:t>Post a question to a newsgroup</a:t>
            </a:r>
          </a:p>
          <a:p>
            <a:pPr lvl="1"/>
            <a:r>
              <a:rPr lang="en-US" dirty="0" smtClean="0"/>
              <a:t>Search other databases</a:t>
            </a:r>
          </a:p>
          <a:p>
            <a:pPr lvl="1"/>
            <a:r>
              <a:rPr lang="en-US" dirty="0" smtClean="0"/>
              <a:t>Look up phone numbers for Microsoft 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13FD8E21-3ABE-4A1B-8439-D221B26AFCE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Interface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D7694A52-B5D5-4648-893A-F55EC6EF2EA0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7745423" cy="4593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Taskbar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Taskbar</a:t>
            </a:r>
          </a:p>
          <a:p>
            <a:pPr lvl="1"/>
            <a:r>
              <a:rPr lang="en-US" dirty="0" smtClean="0"/>
              <a:t>Horizontal bar located at the bottom of the screen by default</a:t>
            </a:r>
          </a:p>
          <a:p>
            <a:pPr lvl="1"/>
            <a:r>
              <a:rPr lang="en-US" dirty="0" smtClean="0"/>
              <a:t>Contains the Start button to the left and the notification area to the right</a:t>
            </a:r>
          </a:p>
          <a:p>
            <a:pPr lvl="1"/>
            <a:r>
              <a:rPr lang="en-US" dirty="0" smtClean="0"/>
              <a:t>In the middle is an area to keep track of open windows</a:t>
            </a:r>
          </a:p>
          <a:p>
            <a:r>
              <a:rPr lang="en-US" dirty="0" smtClean="0"/>
              <a:t>Preview of each window the application has open will be displayed above the taskbar button</a:t>
            </a:r>
          </a:p>
          <a:p>
            <a:r>
              <a:rPr lang="en-US" dirty="0" smtClean="0"/>
              <a:t>Taskbar buttons can represent a shortcut to an application, even if it isn’t actively running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580F44A7-96C4-44A4-BA87-0D57903FC5B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Notification Area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located to the right of the taskbar in the bottom right-hand side of the Windows 7 screen</a:t>
            </a:r>
          </a:p>
          <a:p>
            <a:r>
              <a:rPr lang="en-US" dirty="0" smtClean="0"/>
              <a:t>Area has been simplified by default to display the clock and icons for volume, network connectivity, power, and Action Center notifications</a:t>
            </a:r>
          </a:p>
          <a:p>
            <a:r>
              <a:rPr lang="en-US" dirty="0" smtClean="0"/>
              <a:t>Action Center notifications </a:t>
            </a:r>
          </a:p>
          <a:p>
            <a:pPr lvl="1"/>
            <a:r>
              <a:rPr lang="en-US" dirty="0" smtClean="0"/>
              <a:t>List important operating system messages in one convenient place</a:t>
            </a:r>
          </a:p>
          <a:p>
            <a:r>
              <a:rPr lang="en-US" dirty="0" smtClean="0"/>
              <a:t>Other applications can add icons to the notification area, but they are not displayed automatically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AF9BB19F-D535-4373-AE3D-F1D5C14C32A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Advanced Window Management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Snap</a:t>
            </a:r>
          </a:p>
          <a:p>
            <a:pPr lvl="1"/>
            <a:r>
              <a:rPr lang="en-US" dirty="0" smtClean="0"/>
              <a:t>Allows windows to quickly be resized by having the user click on the title bar of the window and drag it to the top, sides, or middle of the screen</a:t>
            </a:r>
          </a:p>
          <a:p>
            <a:r>
              <a:rPr lang="en-US" dirty="0" smtClean="0"/>
              <a:t>Shake</a:t>
            </a:r>
          </a:p>
          <a:p>
            <a:pPr lvl="1"/>
            <a:r>
              <a:rPr lang="en-US" dirty="0" smtClean="0"/>
              <a:t>Only available in versions of Windows 7 that are using the Aero theme</a:t>
            </a:r>
          </a:p>
          <a:p>
            <a:pPr lvl="1"/>
            <a:r>
              <a:rPr lang="en-US" dirty="0" smtClean="0"/>
              <a:t>If a user clicks on the title bar of a window and shakes the mouse from side to side, all other windows will automatically minimize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1A3F43E1-EA40-4FC5-B1EA-F42ED3A5DB5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Hardware Requirements and System Hardware Support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7 is designed to provide a different look and feel</a:t>
            </a:r>
          </a:p>
          <a:p>
            <a:pPr lvl="1"/>
            <a:r>
              <a:rPr lang="en-US" dirty="0" smtClean="0"/>
              <a:t>Depending on the version of the operating system and the capabilities of the system’s hardware</a:t>
            </a:r>
          </a:p>
          <a:p>
            <a:r>
              <a:rPr lang="en-US" dirty="0" smtClean="0"/>
              <a:t>Component manufacturers who want their product to be tested with Windows 7</a:t>
            </a:r>
          </a:p>
          <a:p>
            <a:pPr lvl="1"/>
            <a:r>
              <a:rPr lang="en-US" dirty="0" smtClean="0"/>
              <a:t>Can submit their solution to the Windows Hardware Quality Labs (WHQL)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1FFA5625-8A22-4DF4-AE4A-C1090E5AA7D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Hardware Requirements and System Hardware Support (cont'd.)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0F25191C-9B8C-495F-B526-5ABFC392A526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861564"/>
              </p:ext>
            </p:extLst>
          </p:nvPr>
        </p:nvGraphicFramePr>
        <p:xfrm>
          <a:off x="228600" y="1752600"/>
          <a:ext cx="8755380" cy="18491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743200"/>
                <a:gridCol w="601218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 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 or 64 processor, 1 </a:t>
                      </a:r>
                      <a:r>
                        <a:rPr lang="en-US" dirty="0" err="1" smtClean="0"/>
                        <a:t>Ghz</a:t>
                      </a:r>
                      <a:r>
                        <a:rPr lang="en-US" dirty="0" smtClean="0"/>
                        <a:t> or</a:t>
                      </a:r>
                      <a:r>
                        <a:rPr lang="en-US" baseline="0" dirty="0" smtClean="0"/>
                        <a:t> faster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 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GB (2GB for a computer with 64-bit CPU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Disk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Gb for 32 bit, 20 GB for 64 bit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Video Card</a:t>
                      </a:r>
                      <a:r>
                        <a:rPr lang="en-US" baseline="0" dirty="0" smtClean="0"/>
                        <a:t> Drivers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DirectX</a:t>
                      </a:r>
                      <a:r>
                        <a:rPr lang="en-US" baseline="0" dirty="0" smtClean="0"/>
                        <a:t> 9 graphical processor with WDDM 1.0 (or higher)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Processor Support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Processes and Threads</a:t>
            </a:r>
          </a:p>
          <a:p>
            <a:pPr lvl="1"/>
            <a:r>
              <a:rPr lang="en-US" dirty="0" smtClean="0"/>
              <a:t>Program instructions are typically grouped into units of code called </a:t>
            </a:r>
            <a:r>
              <a:rPr lang="en-US" b="1" dirty="0" smtClean="0"/>
              <a:t>threads</a:t>
            </a:r>
          </a:p>
          <a:p>
            <a:pPr lvl="1"/>
            <a:r>
              <a:rPr lang="en-US" dirty="0" smtClean="0"/>
              <a:t>Threads and processes are common terms used to describe what the CPU is working on</a:t>
            </a:r>
          </a:p>
          <a:p>
            <a:pPr lvl="1"/>
            <a:r>
              <a:rPr lang="en-US" b="1" dirty="0" smtClean="0"/>
              <a:t>Multitasking</a:t>
            </a:r>
          </a:p>
          <a:p>
            <a:pPr lvl="2"/>
            <a:r>
              <a:rPr lang="en-US" dirty="0" smtClean="0"/>
              <a:t>Gives the appearance that the computer is running multiple applications or processes at the same time</a:t>
            </a:r>
          </a:p>
          <a:p>
            <a:pPr lvl="1"/>
            <a:r>
              <a:rPr lang="en-US" b="1" dirty="0" smtClean="0"/>
              <a:t>Preemptive multitasking</a:t>
            </a:r>
          </a:p>
          <a:p>
            <a:pPr lvl="2"/>
            <a:r>
              <a:rPr lang="en-US" dirty="0" smtClean="0"/>
              <a:t>Allows a single process to be interrupted by another process, even if the first process has not completed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368C1267-C32C-4021-BC56-B772A803227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Processor Support (cont'd.)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Processes and Threads (cont'd.)</a:t>
            </a:r>
          </a:p>
          <a:p>
            <a:pPr lvl="1"/>
            <a:r>
              <a:rPr lang="en-US" b="1" dirty="0" smtClean="0"/>
              <a:t>Quantum</a:t>
            </a:r>
            <a:r>
              <a:rPr lang="en-US" dirty="0" smtClean="0"/>
              <a:t>: time window a thread is allowed to run</a:t>
            </a:r>
          </a:p>
          <a:p>
            <a:pPr lvl="1"/>
            <a:r>
              <a:rPr lang="en-US" b="1" dirty="0" smtClean="0"/>
              <a:t>Processor affinity</a:t>
            </a:r>
          </a:p>
          <a:p>
            <a:pPr lvl="2"/>
            <a:r>
              <a:rPr lang="en-US" dirty="0" smtClean="0"/>
              <a:t>Thread is restricted to which CPU can run it</a:t>
            </a:r>
          </a:p>
          <a:p>
            <a:pPr lvl="1"/>
            <a:r>
              <a:rPr lang="en-US" dirty="0" smtClean="0"/>
              <a:t>Windows programs are usually written modularly</a:t>
            </a:r>
          </a:p>
          <a:p>
            <a:pPr lvl="1"/>
            <a:r>
              <a:rPr lang="en-US" dirty="0" smtClean="0"/>
              <a:t>Code modules are saved in </a:t>
            </a:r>
            <a:r>
              <a:rPr lang="en-US" b="1" dirty="0" smtClean="0"/>
              <a:t>Dynamic Link Library files (DLLs)</a:t>
            </a:r>
          </a:p>
          <a:p>
            <a:pPr lvl="1"/>
            <a:r>
              <a:rPr lang="en-US" dirty="0" smtClean="0"/>
              <a:t>Code modules in the DLLs can be shared between applications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F5321F99-661F-4C7D-9B57-8F56B8054AC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Processor Support (cont'd.)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Processor Support</a:t>
            </a:r>
          </a:p>
          <a:p>
            <a:pPr lvl="1"/>
            <a:r>
              <a:rPr lang="en-US" b="1" dirty="0" smtClean="0"/>
              <a:t>Multiprocessor </a:t>
            </a:r>
            <a:r>
              <a:rPr lang="en-US" dirty="0" smtClean="0"/>
              <a:t>systems </a:t>
            </a:r>
          </a:p>
          <a:p>
            <a:pPr lvl="2"/>
            <a:r>
              <a:rPr lang="en-US" dirty="0" smtClean="0"/>
              <a:t>Have more than one physical CPU</a:t>
            </a:r>
          </a:p>
          <a:p>
            <a:pPr lvl="2"/>
            <a:r>
              <a:rPr lang="en-US" dirty="0" smtClean="0"/>
              <a:t>Each additional CPU allows the computer to process instructions in parallel, at the same time</a:t>
            </a:r>
          </a:p>
          <a:p>
            <a:r>
              <a:rPr lang="en-US" dirty="0" smtClean="0"/>
              <a:t>Hyper-Threading Support</a:t>
            </a:r>
          </a:p>
          <a:p>
            <a:pPr lvl="1"/>
            <a:r>
              <a:rPr lang="en-US" b="1" dirty="0" smtClean="0"/>
              <a:t>Hyper-Threading</a:t>
            </a:r>
          </a:p>
          <a:p>
            <a:pPr lvl="2"/>
            <a:r>
              <a:rPr lang="en-US" dirty="0" smtClean="0"/>
              <a:t>CPUs have extra hardware built in to allow more than one thread to be processed at the same time</a:t>
            </a:r>
          </a:p>
          <a:p>
            <a:pPr lvl="3"/>
            <a:r>
              <a:rPr lang="en-US" dirty="0" smtClean="0"/>
              <a:t>On a single CPU</a:t>
            </a:r>
          </a:p>
          <a:p>
            <a:pPr lvl="1"/>
            <a:r>
              <a:rPr lang="en-US" dirty="0" smtClean="0"/>
              <a:t>Each thread runs in its own virtual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C3DAB15F-92D4-48EC-BAB3-810F2B87958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7 Home Premium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458200" cy="4572000"/>
          </a:xfrm>
        </p:spPr>
        <p:txBody>
          <a:bodyPr/>
          <a:lstStyle/>
          <a:p>
            <a:r>
              <a:rPr lang="en-US" dirty="0" smtClean="0"/>
              <a:t>Home users who want richer multimedia experience</a:t>
            </a:r>
          </a:p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Aero interface</a:t>
            </a:r>
          </a:p>
          <a:p>
            <a:pPr lvl="1"/>
            <a:r>
              <a:rPr lang="en-US" dirty="0" smtClean="0"/>
              <a:t>Support for up to 2 physical CPUs</a:t>
            </a:r>
          </a:p>
          <a:p>
            <a:pPr lvl="1"/>
            <a:r>
              <a:rPr lang="en-US" dirty="0" smtClean="0"/>
              <a:t>Support for tablet PCs and </a:t>
            </a:r>
            <a:r>
              <a:rPr lang="en-US" dirty="0" err="1" smtClean="0"/>
              <a:t>MultiTouch</a:t>
            </a:r>
            <a:r>
              <a:rPr lang="en-US" dirty="0" smtClean="0"/>
              <a:t> controls</a:t>
            </a:r>
          </a:p>
          <a:p>
            <a:pPr lvl="1"/>
            <a:r>
              <a:rPr lang="en-US" dirty="0" smtClean="0"/>
              <a:t>Windows Media Center capabilities</a:t>
            </a:r>
          </a:p>
          <a:p>
            <a:pPr lvl="1"/>
            <a:r>
              <a:rPr lang="en-US" dirty="0" smtClean="0"/>
              <a:t>Creation and use of </a:t>
            </a:r>
            <a:r>
              <a:rPr lang="en-US" dirty="0" err="1" smtClean="0"/>
              <a:t>HomeGroups</a:t>
            </a:r>
            <a:endParaRPr lang="en-US" dirty="0" smtClean="0"/>
          </a:p>
          <a:p>
            <a:pPr lvl="1"/>
            <a:r>
              <a:rPr lang="en-US" dirty="0" smtClean="0"/>
              <a:t>Windows Mobility Center</a:t>
            </a:r>
          </a:p>
          <a:p>
            <a:pPr lvl="1"/>
            <a:r>
              <a:rPr lang="en-US" dirty="0" smtClean="0"/>
              <a:t>Network printing</a:t>
            </a:r>
          </a:p>
          <a:p>
            <a:pPr lvl="1"/>
            <a:r>
              <a:rPr lang="en-US" dirty="0" smtClean="0"/>
              <a:t>Internet Connection Sharing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B822030E-8DD7-49E0-B13F-C803D7ECE7A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Processor Support (cont'd.)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Multi-Core Support</a:t>
            </a:r>
          </a:p>
          <a:p>
            <a:pPr lvl="1"/>
            <a:r>
              <a:rPr lang="en-US" dirty="0" smtClean="0"/>
              <a:t>Threads created by applications can limit themselves so that only one thread can execute</a:t>
            </a:r>
          </a:p>
          <a:p>
            <a:pPr lvl="2"/>
            <a:r>
              <a:rPr lang="en-US" dirty="0" smtClean="0"/>
              <a:t>CPU cannot use its extra hardware</a:t>
            </a:r>
          </a:p>
          <a:p>
            <a:pPr lvl="1"/>
            <a:r>
              <a:rPr lang="en-US" dirty="0" smtClean="0"/>
              <a:t>Multi-core CPUs</a:t>
            </a:r>
          </a:p>
          <a:p>
            <a:pPr lvl="2"/>
            <a:r>
              <a:rPr lang="en-US" dirty="0" smtClean="0"/>
              <a:t>CPU package physically looks like one CPU</a:t>
            </a:r>
          </a:p>
          <a:p>
            <a:pPr lvl="3"/>
            <a:r>
              <a:rPr lang="en-US" dirty="0" smtClean="0"/>
              <a:t>But internally contains multiple CPU cores</a:t>
            </a:r>
          </a:p>
          <a:p>
            <a:pPr lvl="2"/>
            <a:r>
              <a:rPr lang="en-US" dirty="0" smtClean="0"/>
              <a:t>Each CPU core is capable of running its own thread</a:t>
            </a:r>
          </a:p>
          <a:p>
            <a:pPr lvl="2"/>
            <a:r>
              <a:rPr lang="en-US" dirty="0" smtClean="0"/>
              <a:t>Cores share some connections to the rest of the computer</a:t>
            </a:r>
          </a:p>
          <a:p>
            <a:pPr lvl="3"/>
            <a:r>
              <a:rPr lang="en-US" dirty="0" smtClean="0"/>
              <a:t>Performance may suffer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01BF962A-E49E-41C5-A4D3-5A1CB5958BA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Plug and Play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Plug and Play technology</a:t>
            </a:r>
          </a:p>
          <a:p>
            <a:pPr lvl="1"/>
            <a:r>
              <a:rPr lang="en-US" dirty="0" smtClean="0"/>
              <a:t>Assumes that hardware components can be connected or activated at any time</a:t>
            </a:r>
          </a:p>
          <a:p>
            <a:pPr lvl="2"/>
            <a:r>
              <a:rPr lang="en-US" dirty="0" smtClean="0"/>
              <a:t>While the operating system is running</a:t>
            </a:r>
          </a:p>
          <a:p>
            <a:r>
              <a:rPr lang="en-US" dirty="0" smtClean="0"/>
              <a:t>Device driver is automatically loaded by the plug and play system</a:t>
            </a:r>
          </a:p>
          <a:p>
            <a:pPr lvl="1"/>
            <a:r>
              <a:rPr lang="en-US" dirty="0" smtClean="0"/>
              <a:t>And the hardware is available for 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07975031-2EE3-4880-9682-EB50996B26D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Management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Computers powered by Windows 7 and meeting the latest hardware power standards</a:t>
            </a:r>
          </a:p>
          <a:p>
            <a:pPr lvl="1"/>
            <a:r>
              <a:rPr lang="en-US" dirty="0" smtClean="0"/>
              <a:t>Can consume less power than ever before</a:t>
            </a:r>
          </a:p>
          <a:p>
            <a:r>
              <a:rPr lang="en-US" dirty="0" smtClean="0"/>
              <a:t>Power savings is realized by exposing more power management features to device drivers</a:t>
            </a:r>
          </a:p>
          <a:p>
            <a:pPr lvl="1"/>
            <a:r>
              <a:rPr lang="en-US" dirty="0" smtClean="0"/>
              <a:t>Allow those drivers to better integrate with the OS</a:t>
            </a:r>
          </a:p>
          <a:p>
            <a:r>
              <a:rPr lang="en-US" dirty="0" smtClean="0"/>
              <a:t>New low-power sleep modes use a combination of: </a:t>
            </a:r>
          </a:p>
          <a:p>
            <a:pPr lvl="1"/>
            <a:r>
              <a:rPr lang="en-US" dirty="0" smtClean="0"/>
              <a:t>Deactivating hardware components</a:t>
            </a:r>
          </a:p>
          <a:p>
            <a:pPr lvl="1"/>
            <a:r>
              <a:rPr lang="en-US" dirty="0" smtClean="0"/>
              <a:t>Buffering the current state of the computer to disk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554F6593-E351-4E06-9D96-62543DCF402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bldLvl="3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Tablet Hardware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7 Home Premium, Professional, Enterprise, and Ultimate Editions support tablet computers</a:t>
            </a:r>
          </a:p>
          <a:p>
            <a:r>
              <a:rPr lang="en-US" dirty="0" smtClean="0"/>
              <a:t>Tablet computer </a:t>
            </a:r>
          </a:p>
          <a:p>
            <a:pPr lvl="1"/>
            <a:r>
              <a:rPr lang="en-US" dirty="0" smtClean="0"/>
              <a:t>Similar to a laptop in its portability, but it does not rely on a traditional keyboard for data entry</a:t>
            </a:r>
          </a:p>
          <a:p>
            <a:r>
              <a:rPr lang="en-US" dirty="0" smtClean="0"/>
              <a:t>Handwriting recognition is improved in Windows 7</a:t>
            </a:r>
          </a:p>
          <a:p>
            <a:pPr lvl="1"/>
            <a:r>
              <a:rPr lang="en-US" dirty="0" smtClean="0"/>
              <a:t>Can learn the personal writing style of a user</a:t>
            </a:r>
          </a:p>
          <a:p>
            <a:r>
              <a:rPr lang="en-US" dirty="0" smtClean="0"/>
              <a:t>Frequent menu actions can be assigned to specific flicks of the input pen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C8A8B8AE-6E8F-428B-B18B-DC0C4E9656F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Media Hardware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7 Home Premium, Professional, and Ultimate Editions support Windows Media Center</a:t>
            </a:r>
          </a:p>
          <a:p>
            <a:pPr lvl="1"/>
            <a:r>
              <a:rPr lang="en-US" dirty="0" smtClean="0"/>
              <a:t>Allows the computer to become part of a full entertainment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9B20467F-4A46-48D2-9ED6-D899C2C66FE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Monitor Support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has been enhanced to enable less user involvement when multiple displays are detected</a:t>
            </a:r>
          </a:p>
          <a:p>
            <a:r>
              <a:rPr lang="en-US" dirty="0" smtClean="0"/>
              <a:t>Screen hardware can provide </a:t>
            </a:r>
            <a:r>
              <a:rPr lang="en-US" b="1" dirty="0" smtClean="0"/>
              <a:t>EDID (Extended Display Identification Data)</a:t>
            </a:r>
            <a:r>
              <a:rPr lang="en-US" dirty="0" smtClean="0"/>
              <a:t> information to the computer</a:t>
            </a:r>
          </a:p>
          <a:p>
            <a:r>
              <a:rPr lang="en-US" dirty="0" smtClean="0"/>
              <a:t>Video hardware and device driver software installed to operate it must be compatible with Windows 7</a:t>
            </a:r>
          </a:p>
          <a:p>
            <a:pPr lvl="1"/>
            <a:r>
              <a:rPr lang="en-US" dirty="0" smtClean="0"/>
              <a:t>To fully operate as a multi-monitor setup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ED4A762B-EA0D-4843-8B06-E77198A09BA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Networking Technologies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Cards</a:t>
            </a:r>
          </a:p>
          <a:p>
            <a:pPr lvl="1"/>
            <a:r>
              <a:rPr lang="en-US" dirty="0" smtClean="0"/>
              <a:t>Windows 7 has redesigned networking support for the large data streams</a:t>
            </a:r>
          </a:p>
          <a:p>
            <a:r>
              <a:rPr lang="en-US" dirty="0" smtClean="0"/>
              <a:t>Wireless Networks</a:t>
            </a:r>
          </a:p>
          <a:p>
            <a:pPr lvl="1"/>
            <a:r>
              <a:rPr lang="en-US" dirty="0" smtClean="0"/>
              <a:t>Wireless networking built on Wi-Fi standards is considered native to the operating system</a:t>
            </a:r>
          </a:p>
          <a:p>
            <a:pPr lvl="1"/>
            <a:r>
              <a:rPr lang="en-US" dirty="0" smtClean="0"/>
              <a:t>Network Diagnostic Framework</a:t>
            </a:r>
          </a:p>
          <a:p>
            <a:pPr lvl="2"/>
            <a:r>
              <a:rPr lang="en-US" dirty="0" smtClean="0"/>
              <a:t>Aids automatically diagnosing problems with the wireless connection</a:t>
            </a:r>
          </a:p>
          <a:p>
            <a:pPr lvl="1"/>
            <a:r>
              <a:rPr lang="en-US" dirty="0" smtClean="0"/>
              <a:t>Wireless connections can be configured with command-line utilities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679FE865-3B74-497B-8A6C-D515E35BAE6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bldLvl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Disk Technology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4876800"/>
          </a:xfrm>
        </p:spPr>
        <p:txBody>
          <a:bodyPr/>
          <a:lstStyle/>
          <a:p>
            <a:r>
              <a:rPr lang="en-US" dirty="0" smtClean="0"/>
              <a:t>Physical disk storage can be connected to a computer internally or externally</a:t>
            </a:r>
          </a:p>
          <a:p>
            <a:pPr lvl="1"/>
            <a:r>
              <a:rPr lang="en-US" dirty="0" smtClean="0"/>
              <a:t>Using connection technology such as: IDE, SATA, SCSI, or USB</a:t>
            </a:r>
          </a:p>
          <a:p>
            <a:r>
              <a:rPr lang="en-US" dirty="0" smtClean="0"/>
              <a:t>Virtual hard disks are supported by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E20AD798-33E1-465A-A5F2-6D29B7D6F3BE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Disk Partition Styles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077200" cy="4572000"/>
          </a:xfrm>
        </p:spPr>
        <p:txBody>
          <a:bodyPr/>
          <a:lstStyle/>
          <a:p>
            <a:r>
              <a:rPr lang="en-US" dirty="0" smtClean="0"/>
              <a:t>When a computer is first started, firmware starts first</a:t>
            </a:r>
          </a:p>
          <a:p>
            <a:r>
              <a:rPr lang="en-US" dirty="0" smtClean="0"/>
              <a:t>Firmware</a:t>
            </a:r>
          </a:p>
          <a:p>
            <a:pPr lvl="1"/>
            <a:r>
              <a:rPr lang="en-US" dirty="0" smtClean="0"/>
              <a:t>Built in code to initialize the hardware and load an operating system</a:t>
            </a:r>
          </a:p>
          <a:p>
            <a:r>
              <a:rPr lang="en-US" dirty="0" smtClean="0"/>
              <a:t>BIOS</a:t>
            </a:r>
          </a:p>
          <a:p>
            <a:pPr lvl="1"/>
            <a:r>
              <a:rPr lang="en-US" dirty="0" smtClean="0"/>
              <a:t>Oldest style of firmware</a:t>
            </a:r>
          </a:p>
          <a:p>
            <a:pPr lvl="1"/>
            <a:r>
              <a:rPr lang="en-US" dirty="0" smtClean="0"/>
              <a:t>Recognizes the MBR partition style</a:t>
            </a:r>
          </a:p>
          <a:p>
            <a:r>
              <a:rPr lang="en-US" dirty="0" smtClean="0"/>
              <a:t>UEFI</a:t>
            </a:r>
          </a:p>
          <a:p>
            <a:pPr lvl="1"/>
            <a:r>
              <a:rPr lang="en-US" dirty="0" smtClean="0"/>
              <a:t>Newer and alternate type of firmware</a:t>
            </a:r>
          </a:p>
          <a:p>
            <a:pPr lvl="1"/>
            <a:r>
              <a:rPr lang="en-US" dirty="0" smtClean="0"/>
              <a:t>Recognizes the GPT partition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0DAFE9A0-8615-4727-BD1B-5FD6EB980029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bldLvl="3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Disk Partitions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disks</a:t>
            </a:r>
          </a:p>
          <a:p>
            <a:pPr lvl="1"/>
            <a:r>
              <a:rPr lang="en-US" dirty="0" smtClean="0"/>
              <a:t>Desktop computers commonly have a single hard disk that stores the operating system, applications, and user data</a:t>
            </a:r>
          </a:p>
          <a:p>
            <a:r>
              <a:rPr lang="en-US" dirty="0" smtClean="0"/>
              <a:t>Dynamic disk</a:t>
            </a:r>
          </a:p>
          <a:p>
            <a:pPr lvl="1"/>
            <a:r>
              <a:rPr lang="en-US" dirty="0" smtClean="0"/>
              <a:t>Microsoft partitioning scheme</a:t>
            </a:r>
          </a:p>
          <a:p>
            <a:pPr lvl="1"/>
            <a:r>
              <a:rPr lang="en-US" dirty="0" smtClean="0"/>
              <a:t>Only the Windows 7 Professional, Enterprise, and Ultimate Editions support dynamic disks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3F130A32-6830-483C-8437-3C7A849CEEE2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7 Professional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a business to simplify its operations</a:t>
            </a:r>
          </a:p>
          <a:p>
            <a:pPr lvl="1"/>
            <a:r>
              <a:rPr lang="en-US" dirty="0" smtClean="0"/>
              <a:t>And concentrate on doing business</a:t>
            </a:r>
          </a:p>
          <a:p>
            <a:r>
              <a:rPr lang="en-US" dirty="0" smtClean="0"/>
              <a:t>Features include:</a:t>
            </a:r>
          </a:p>
          <a:p>
            <a:pPr lvl="1"/>
            <a:r>
              <a:rPr lang="en-US" dirty="0" smtClean="0"/>
              <a:t>64-bit version supports up to 192 GB RAM</a:t>
            </a:r>
          </a:p>
          <a:p>
            <a:pPr lvl="1"/>
            <a:r>
              <a:rPr lang="en-US" dirty="0" smtClean="0"/>
              <a:t>Remote Desktop hosting</a:t>
            </a:r>
          </a:p>
          <a:p>
            <a:pPr lvl="1"/>
            <a:r>
              <a:rPr lang="en-US" dirty="0" smtClean="0"/>
              <a:t>Support for domain networking</a:t>
            </a:r>
          </a:p>
          <a:p>
            <a:pPr lvl="1"/>
            <a:r>
              <a:rPr lang="en-US" dirty="0" smtClean="0"/>
              <a:t>Location aware printing</a:t>
            </a:r>
          </a:p>
          <a:p>
            <a:pPr lvl="1"/>
            <a:r>
              <a:rPr lang="en-US" dirty="0" smtClean="0"/>
              <a:t>Dynamic disks</a:t>
            </a:r>
          </a:p>
          <a:p>
            <a:pPr lvl="1"/>
            <a:r>
              <a:rPr lang="en-US" dirty="0" smtClean="0"/>
              <a:t>Windows XP Mode with Windows Virtual PC</a:t>
            </a:r>
          </a:p>
          <a:p>
            <a:pPr lvl="1"/>
            <a:r>
              <a:rPr lang="en-US" dirty="0" smtClean="0"/>
              <a:t>• Volume licensing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18C37BF4-93D2-4ACB-9C9F-E507D13C81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077200" cy="4572000"/>
          </a:xfrm>
        </p:spPr>
        <p:txBody>
          <a:bodyPr/>
          <a:lstStyle/>
          <a:p>
            <a:r>
              <a:rPr lang="en-US" dirty="0" smtClean="0"/>
              <a:t>FAT16</a:t>
            </a:r>
          </a:p>
          <a:p>
            <a:pPr lvl="1"/>
            <a:r>
              <a:rPr lang="en-US" dirty="0" smtClean="0"/>
              <a:t>File Allocation Table (FAT) file system is an older file system that is supported for backward compatibility</a:t>
            </a:r>
          </a:p>
          <a:p>
            <a:r>
              <a:rPr lang="en-US" dirty="0" smtClean="0"/>
              <a:t>FAT32</a:t>
            </a:r>
          </a:p>
          <a:p>
            <a:pPr lvl="1"/>
            <a:r>
              <a:rPr lang="en-US" dirty="0" smtClean="0"/>
              <a:t>Uses a 32-bit numbering system to increase the number of data blocks that can be managed</a:t>
            </a:r>
          </a:p>
          <a:p>
            <a:r>
              <a:rPr lang="en-US" dirty="0" err="1" smtClean="0"/>
              <a:t>exFAT</a:t>
            </a:r>
            <a:endParaRPr lang="en-US" dirty="0" smtClean="0"/>
          </a:p>
          <a:p>
            <a:pPr lvl="1"/>
            <a:r>
              <a:rPr lang="en-US" dirty="0" smtClean="0"/>
              <a:t>For portable flash memory devices with more than 32GB of space</a:t>
            </a:r>
          </a:p>
          <a:p>
            <a:r>
              <a:rPr lang="en-US" dirty="0" smtClean="0"/>
              <a:t>NTFS</a:t>
            </a:r>
          </a:p>
          <a:p>
            <a:pPr lvl="1"/>
            <a:r>
              <a:rPr lang="en-US" dirty="0" smtClean="0"/>
              <a:t>New version of </a:t>
            </a:r>
            <a:r>
              <a:rPr lang="en-US" b="1" dirty="0" smtClean="0"/>
              <a:t>NT File System (NTFS)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675F2A55-34A4-4D5A-962E-63DB44C9230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Systems (cont'd.)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CD-ROM File System (CDFS)</a:t>
            </a:r>
          </a:p>
          <a:p>
            <a:pPr lvl="1"/>
            <a:r>
              <a:rPr lang="en-US" dirty="0" smtClean="0"/>
              <a:t>Introduced with Windows NT 4</a:t>
            </a:r>
          </a:p>
          <a:p>
            <a:pPr lvl="1"/>
            <a:r>
              <a:rPr lang="en-US" dirty="0" smtClean="0"/>
              <a:t>Has been replaced with UDF as a preference for formatting removable media such as CDs and DVDs</a:t>
            </a:r>
          </a:p>
          <a:p>
            <a:r>
              <a:rPr lang="en-US" dirty="0" smtClean="0"/>
              <a:t>Universal Disk Format (UDF)</a:t>
            </a:r>
          </a:p>
          <a:p>
            <a:pPr lvl="1"/>
            <a:r>
              <a:rPr lang="en-US" dirty="0" smtClean="0"/>
              <a:t>A third-party standard that defines how to store data on removable media such as DVDs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A68C48E0-129F-46B5-B4F0-8B4C6581B763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bldLvl="3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Compatibility Settings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077200" cy="4572000"/>
          </a:xfrm>
        </p:spPr>
        <p:txBody>
          <a:bodyPr/>
          <a:lstStyle/>
          <a:p>
            <a:r>
              <a:rPr lang="en-US" dirty="0" smtClean="0"/>
              <a:t>Available as an application property after installed</a:t>
            </a:r>
          </a:p>
          <a:p>
            <a:r>
              <a:rPr lang="en-US" dirty="0" smtClean="0"/>
              <a:t>Windows 7 can emulate the following environments:</a:t>
            </a:r>
          </a:p>
          <a:p>
            <a:pPr lvl="1"/>
            <a:r>
              <a:rPr lang="en-US" dirty="0" smtClean="0"/>
              <a:t>Windows 95</a:t>
            </a:r>
          </a:p>
          <a:p>
            <a:pPr lvl="1"/>
            <a:r>
              <a:rPr lang="en-US" dirty="0" smtClean="0"/>
              <a:t>Windows 98/ME</a:t>
            </a:r>
          </a:p>
          <a:p>
            <a:pPr lvl="1"/>
            <a:r>
              <a:rPr lang="en-US" dirty="0" smtClean="0"/>
              <a:t>Windows NT 4 SP5</a:t>
            </a:r>
          </a:p>
          <a:p>
            <a:pPr lvl="1"/>
            <a:r>
              <a:rPr lang="en-US" dirty="0" smtClean="0"/>
              <a:t>Windows 2000</a:t>
            </a:r>
          </a:p>
          <a:p>
            <a:pPr lvl="1"/>
            <a:r>
              <a:rPr lang="en-US" dirty="0" smtClean="0"/>
              <a:t>Windows XP SP2 &amp; SP3</a:t>
            </a:r>
          </a:p>
          <a:p>
            <a:pPr lvl="1"/>
            <a:r>
              <a:rPr lang="en-US" dirty="0" smtClean="0"/>
              <a:t>Windows Server 2003 SP1</a:t>
            </a:r>
          </a:p>
          <a:p>
            <a:pPr lvl="1"/>
            <a:r>
              <a:rPr lang="en-US" dirty="0" smtClean="0"/>
              <a:t>Windows Server 2008 SP1</a:t>
            </a:r>
          </a:p>
          <a:p>
            <a:pPr lvl="1"/>
            <a:r>
              <a:rPr lang="en-US" dirty="0" smtClean="0"/>
              <a:t>Windows Vista SP1 &amp; SP2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F271118B-9B70-4CEF-A080-51356B688DB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Compatibility Wizard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the ability to guide the user through different compatibility settings</a:t>
            </a:r>
          </a:p>
          <a:p>
            <a:pPr lvl="1"/>
            <a:r>
              <a:rPr lang="en-US" dirty="0" smtClean="0"/>
              <a:t>If unsuccessful, reports the results to Microsoft</a:t>
            </a:r>
          </a:p>
          <a:p>
            <a:r>
              <a:rPr lang="en-US" dirty="0" smtClean="0"/>
              <a:t>Can be started by right-clicking a program icon</a:t>
            </a:r>
          </a:p>
          <a:p>
            <a:pPr lvl="1"/>
            <a:r>
              <a:rPr lang="en-US" dirty="0" smtClean="0"/>
              <a:t>Select Troubleshoot compatibility from the pop-up menu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9E8CCCC3-6562-4C4E-BA1D-21679F47DC19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Compatibility Toolkit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Application Compatibility Toolkit (ACT) </a:t>
            </a:r>
          </a:p>
          <a:p>
            <a:pPr lvl="1"/>
            <a:r>
              <a:rPr lang="en-US" smtClean="0"/>
              <a:t>Free tool from Microsoft to help IT administrators</a:t>
            </a:r>
          </a:p>
          <a:p>
            <a:pPr lvl="2"/>
            <a:r>
              <a:rPr lang="en-US" smtClean="0"/>
              <a:t>Discover which of their existing applications are compatible with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A0FD2DD6-D838-4898-A848-ECB5E2054E7E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Windows XP Mode with Windows Virtual PC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PC product</a:t>
            </a:r>
          </a:p>
          <a:p>
            <a:pPr lvl="1"/>
            <a:r>
              <a:rPr lang="en-US" dirty="0" smtClean="0"/>
              <a:t>Free from Microsoft</a:t>
            </a:r>
          </a:p>
          <a:p>
            <a:pPr lvl="1"/>
            <a:r>
              <a:rPr lang="en-US" dirty="0" smtClean="0"/>
              <a:t>Allows the creation of a virtual computer system that runs as an application hosted on Windows 7 </a:t>
            </a:r>
          </a:p>
          <a:p>
            <a:pPr lvl="1"/>
            <a:r>
              <a:rPr lang="en-US" dirty="0" smtClean="0"/>
              <a:t>Allows a user to run an older version of Windows inside the virtual computer</a:t>
            </a:r>
          </a:p>
          <a:p>
            <a:pPr lvl="1"/>
            <a:r>
              <a:rPr lang="en-US" dirty="0" smtClean="0"/>
              <a:t>Shares the computer’s hardware with Windows 7</a:t>
            </a:r>
          </a:p>
          <a:p>
            <a:r>
              <a:rPr lang="en-US" dirty="0" smtClean="0"/>
              <a:t>Windows XP Mode</a:t>
            </a:r>
          </a:p>
          <a:p>
            <a:pPr lvl="1"/>
            <a:r>
              <a:rPr lang="en-US" dirty="0" smtClean="0"/>
              <a:t>Allows the applications installed in the Windows Virtual machine to show up on the Windows 7 Start Menu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EF2DEB1C-D83A-4B42-896F-C168C1A3576B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bldLvl="3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Kernel and User </a:t>
            </a:r>
            <a:r>
              <a:rPr lang="en-US" dirty="0" smtClean="0"/>
              <a:t>Mode</a:t>
            </a:r>
            <a:endParaRPr lang="en-US" dirty="0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Provides </a:t>
            </a:r>
            <a:r>
              <a:rPr lang="en-US" dirty="0" smtClean="0"/>
              <a:t>better application isolation</a:t>
            </a:r>
          </a:p>
          <a:p>
            <a:r>
              <a:rPr lang="en-US" b="1" dirty="0" smtClean="0"/>
              <a:t>Kernel </a:t>
            </a:r>
            <a:r>
              <a:rPr lang="en-US" b="1" dirty="0" smtClean="0"/>
              <a:t>mode </a:t>
            </a:r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Has total access to all of data and hardware</a:t>
            </a:r>
          </a:p>
          <a:p>
            <a:pPr lvl="1"/>
            <a:r>
              <a:rPr lang="en-US" dirty="0" smtClean="0"/>
              <a:t>If a software component crashes</a:t>
            </a:r>
          </a:p>
          <a:p>
            <a:pPr lvl="2"/>
            <a:r>
              <a:rPr lang="en-US" dirty="0" smtClean="0"/>
              <a:t>There is little the operating system can do to stop it or recover</a:t>
            </a:r>
          </a:p>
          <a:p>
            <a:r>
              <a:rPr lang="en-US" b="1" dirty="0" smtClean="0"/>
              <a:t>User mode </a:t>
            </a:r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Has access to its own private space and nothing </a:t>
            </a:r>
            <a:r>
              <a:rPr lang="en-US" dirty="0" smtClean="0"/>
              <a:t>else</a:t>
            </a:r>
          </a:p>
          <a:p>
            <a:r>
              <a:rPr lang="en-US" dirty="0" smtClean="0"/>
              <a:t>Kernel supports </a:t>
            </a:r>
            <a:r>
              <a:rPr lang="en-US" dirty="0"/>
              <a:t>more types of software running at a user level instead of a kernel level</a:t>
            </a:r>
          </a:p>
          <a:p>
            <a:r>
              <a:rPr lang="en-US" b="1" dirty="0"/>
              <a:t>Ring level</a:t>
            </a:r>
          </a:p>
          <a:p>
            <a:pPr lvl="1"/>
            <a:r>
              <a:rPr lang="en-US" dirty="0"/>
              <a:t>Describes security levels at the CPU hardware level</a:t>
            </a:r>
          </a:p>
          <a:p>
            <a:pPr lvl="2"/>
            <a:r>
              <a:rPr lang="en-US" dirty="0"/>
              <a:t>From Ring 0 (least restricted) to 3 (most restricted)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A8B40AAC-7709-4FA7-B6B2-2AB2E51E571A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bldLvl="3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Connectivity Applications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Applications include:</a:t>
            </a:r>
          </a:p>
          <a:p>
            <a:pPr lvl="1"/>
            <a:r>
              <a:rPr lang="en-US" smtClean="0"/>
              <a:t>Remote Desktop</a:t>
            </a:r>
          </a:p>
          <a:p>
            <a:pPr lvl="1"/>
            <a:r>
              <a:rPr lang="en-US" smtClean="0"/>
              <a:t>Remote Assistance</a:t>
            </a:r>
          </a:p>
          <a:p>
            <a:pPr lvl="1"/>
            <a:r>
              <a:rPr lang="en-US" smtClean="0"/>
              <a:t>Network Projection</a:t>
            </a:r>
          </a:p>
          <a:p>
            <a:pPr lvl="1"/>
            <a:r>
              <a:rPr lang="en-US" smtClean="0"/>
              <a:t>HomeGroups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6C640FC7-0F35-45B3-B695-AED8834EE844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Remote Desktop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Included with Windows 7 Professional, Enterprise, and Ultimate Editions</a:t>
            </a:r>
          </a:p>
          <a:p>
            <a:r>
              <a:rPr lang="en-US" dirty="0" smtClean="0"/>
              <a:t>Allows a user to remotely connect to their computer using the remote desktop client over TCP/IP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371585F3-F8CC-4A0C-B18A-37EE3B510F28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Remote Assistance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Stand-alone application included with all versions of Windows 7</a:t>
            </a:r>
          </a:p>
          <a:p>
            <a:r>
              <a:rPr lang="en-US" dirty="0" smtClean="0"/>
              <a:t>User can ask for help from a trusted professional over the network</a:t>
            </a:r>
          </a:p>
          <a:p>
            <a:r>
              <a:rPr lang="en-US" dirty="0" smtClean="0"/>
              <a:t>Easy Connect</a:t>
            </a:r>
          </a:p>
          <a:p>
            <a:pPr lvl="1"/>
            <a:r>
              <a:rPr lang="en-US" dirty="0" smtClean="0"/>
              <a:t>Allows a computer to be discovered over the Internet using a generated password and the IPv6 network protocol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9349FB06-C7AE-41CC-81AF-5DB55DFBC0E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7 Enterprise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only to customers who purchase Software Assurance (SA) from Microsoft</a:t>
            </a:r>
          </a:p>
          <a:p>
            <a:r>
              <a:rPr lang="en-US" dirty="0" smtClean="0"/>
              <a:t>Includes the features found in Windows 7 Professional and adds:</a:t>
            </a:r>
          </a:p>
          <a:p>
            <a:pPr lvl="1"/>
            <a:r>
              <a:rPr lang="en-US" dirty="0" smtClean="0"/>
              <a:t>Multiple Language User Interface for companies spanning the globe</a:t>
            </a:r>
          </a:p>
          <a:p>
            <a:pPr lvl="1"/>
            <a:r>
              <a:rPr lang="en-US" dirty="0" smtClean="0"/>
              <a:t>UNIX-based application support</a:t>
            </a:r>
          </a:p>
          <a:p>
            <a:pPr lvl="1"/>
            <a:r>
              <a:rPr lang="en-US" dirty="0" err="1" smtClean="0"/>
              <a:t>BitLocker</a:t>
            </a:r>
            <a:r>
              <a:rPr lang="en-US" dirty="0" smtClean="0"/>
              <a:t> Drive Encryption</a:t>
            </a:r>
          </a:p>
          <a:p>
            <a:pPr lvl="1"/>
            <a:r>
              <a:rPr lang="en-US" dirty="0" smtClean="0"/>
              <a:t>Enhancements to remote corporate data access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9D4C6B3E-F65F-40C2-9496-98315D79C74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 bldLvl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Projection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Included with Windows 7 Professional, Ultimate, and Enterprise Editions</a:t>
            </a:r>
          </a:p>
          <a:p>
            <a:r>
              <a:rPr lang="en-US" dirty="0" smtClean="0"/>
              <a:t>Allows user to connect to network-attached projectors over wired and wireless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53AB7226-427F-4CCF-97B5-517AE884E907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HomeGroups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 mechanism to easily share printers, pictures, music, videos, and documents</a:t>
            </a:r>
          </a:p>
          <a:p>
            <a:pPr lvl="1"/>
            <a:r>
              <a:rPr lang="en-US" dirty="0" smtClean="0"/>
              <a:t>With other Windows 7 computers using a shared wired or wireless network at home</a:t>
            </a:r>
          </a:p>
          <a:p>
            <a:r>
              <a:rPr lang="en-US" dirty="0" smtClean="0"/>
              <a:t>Each computer that joins the </a:t>
            </a:r>
            <a:r>
              <a:rPr lang="en-US" dirty="0" err="1" smtClean="0"/>
              <a:t>HomeGroup</a:t>
            </a:r>
            <a:r>
              <a:rPr lang="en-US" dirty="0" smtClean="0"/>
              <a:t> system must present a valid </a:t>
            </a:r>
            <a:r>
              <a:rPr lang="en-US" dirty="0" err="1" smtClean="0"/>
              <a:t>HomeGroup</a:t>
            </a:r>
            <a:r>
              <a:rPr lang="en-US" dirty="0" smtClean="0"/>
              <a:t> password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FE42F616-D70F-4C63-AC2D-DA1D807A1DE6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Networking Models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Networking models supported by Windows 7:</a:t>
            </a:r>
          </a:p>
          <a:p>
            <a:pPr lvl="1"/>
            <a:r>
              <a:rPr lang="en-US" dirty="0" smtClean="0"/>
              <a:t>Workgroup Model</a:t>
            </a:r>
          </a:p>
          <a:p>
            <a:pPr lvl="1"/>
            <a:r>
              <a:rPr lang="en-US" dirty="0" smtClean="0"/>
              <a:t>Domain Model</a:t>
            </a:r>
          </a:p>
          <a:p>
            <a:pPr lvl="1"/>
            <a:r>
              <a:rPr lang="en-US" dirty="0" smtClean="0"/>
              <a:t>Windows Peer-to-Peer Networking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D01D3A98-9686-4890-BDCA-C4DE31A6E0C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bldLvl="3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Workgroup Model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Workgroup</a:t>
            </a:r>
          </a:p>
          <a:p>
            <a:pPr lvl="1"/>
            <a:r>
              <a:rPr lang="en-US" dirty="0" smtClean="0"/>
              <a:t>Loosely knit collection of peer computers on a network </a:t>
            </a:r>
          </a:p>
          <a:p>
            <a:pPr lvl="1"/>
            <a:r>
              <a:rPr lang="en-US" dirty="0" smtClean="0"/>
              <a:t>No computer has control over any other computer</a:t>
            </a:r>
          </a:p>
          <a:p>
            <a:r>
              <a:rPr lang="en-US" dirty="0" smtClean="0"/>
              <a:t>Each computer is identified by its name and address on the network</a:t>
            </a:r>
          </a:p>
          <a:p>
            <a:r>
              <a:rPr lang="en-US" dirty="0" smtClean="0"/>
              <a:t>Default workgroup name is typically WORKGROUP</a:t>
            </a:r>
          </a:p>
          <a:p>
            <a:r>
              <a:rPr lang="en-US" dirty="0" smtClean="0"/>
              <a:t>Workgroup design is traditionally known as a peer-to-peer networking </a:t>
            </a:r>
            <a:r>
              <a:rPr lang="en-US" dirty="0" smtClean="0"/>
              <a:t>model</a:t>
            </a:r>
          </a:p>
          <a:p>
            <a:r>
              <a:rPr lang="en-US" dirty="0"/>
              <a:t>Managing a workgroup can be difficult</a:t>
            </a:r>
          </a:p>
          <a:p>
            <a:r>
              <a:rPr lang="en-US" dirty="0"/>
              <a:t>Computers in a workgroup are usually part of a single local area network</a:t>
            </a:r>
          </a:p>
          <a:p>
            <a:pPr lvl="1"/>
            <a:r>
              <a:rPr lang="en-US" dirty="0"/>
              <a:t>Operating with direct access between each computer</a:t>
            </a:r>
          </a:p>
          <a:p>
            <a:r>
              <a:rPr lang="en-US" dirty="0"/>
              <a:t>Workgroups should be limited to 10 to 20 computers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DF4A46D9-E96A-4AC1-ACDB-B8947CFDF517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bldLvl="3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Domain Model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Client/server strategy that allows central administrative management of its members</a:t>
            </a:r>
          </a:p>
          <a:p>
            <a:r>
              <a:rPr lang="en-US" dirty="0" smtClean="0"/>
              <a:t>Domain</a:t>
            </a:r>
          </a:p>
          <a:p>
            <a:pPr lvl="1"/>
            <a:r>
              <a:rPr lang="en-US" dirty="0" smtClean="0"/>
              <a:t>Collection of computers and users that are identified by a common security database</a:t>
            </a:r>
          </a:p>
          <a:p>
            <a:pPr lvl="2"/>
            <a:r>
              <a:rPr lang="en-US" dirty="0" smtClean="0"/>
              <a:t>The database is stored on one or more dedicated servers called </a:t>
            </a:r>
            <a:r>
              <a:rPr lang="en-US" b="1" dirty="0" smtClean="0"/>
              <a:t>Domain Controllers (DC)</a:t>
            </a:r>
          </a:p>
          <a:p>
            <a:r>
              <a:rPr lang="en-US" dirty="0" smtClean="0"/>
              <a:t>Each domain member can have client or server role</a:t>
            </a:r>
          </a:p>
          <a:p>
            <a:r>
              <a:rPr lang="en-US" dirty="0" smtClean="0"/>
              <a:t>Typically employed in business environments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BA77A4C5-C5EC-463A-BE04-E8051B73FB1B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bldLvl="3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Domain Model (cont'd.)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NT Domains</a:t>
            </a:r>
          </a:p>
          <a:p>
            <a:pPr lvl="1"/>
            <a:r>
              <a:rPr lang="en-US" dirty="0" smtClean="0"/>
              <a:t>Original Microsoft Domain Model was introduced with Windows NT</a:t>
            </a:r>
          </a:p>
          <a:p>
            <a:pPr lvl="1"/>
            <a:r>
              <a:rPr lang="en-US" dirty="0" smtClean="0"/>
              <a:t>Two types of DCs exist for a Windows NT domain</a:t>
            </a:r>
          </a:p>
          <a:p>
            <a:pPr lvl="2"/>
            <a:r>
              <a:rPr lang="en-US" b="1" dirty="0" smtClean="0"/>
              <a:t>Primary DC (PDC)</a:t>
            </a:r>
          </a:p>
          <a:p>
            <a:pPr lvl="3"/>
            <a:r>
              <a:rPr lang="en-US" dirty="0" smtClean="0"/>
              <a:t>Allowed to make changes to the domain database </a:t>
            </a:r>
          </a:p>
          <a:p>
            <a:pPr lvl="2"/>
            <a:r>
              <a:rPr lang="en-US" b="1" dirty="0" smtClean="0"/>
              <a:t>Backup DC (BDC)</a:t>
            </a:r>
          </a:p>
          <a:p>
            <a:pPr lvl="3"/>
            <a:r>
              <a:rPr lang="en-US" dirty="0" smtClean="0"/>
              <a:t>Maintains a read-only copy of the database</a:t>
            </a:r>
          </a:p>
          <a:p>
            <a:pPr lvl="1"/>
            <a:r>
              <a:rPr lang="en-US" dirty="0" smtClean="0"/>
              <a:t>Supports up to a few thousand computers per domain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69F7363F-1422-46B7-A457-918EBDE9EA1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bldLvl="3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Domain Model (cont'd.)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Directory Domains</a:t>
            </a:r>
          </a:p>
          <a:p>
            <a:pPr lvl="1"/>
            <a:r>
              <a:rPr lang="en-US" dirty="0" smtClean="0"/>
              <a:t>Domain database is still stored on dedicated Domain Controller (DC) servers</a:t>
            </a:r>
          </a:p>
          <a:p>
            <a:pPr lvl="1"/>
            <a:r>
              <a:rPr lang="en-US" b="1" dirty="0" smtClean="0"/>
              <a:t>Multi-master replication</a:t>
            </a:r>
          </a:p>
          <a:p>
            <a:pPr lvl="2"/>
            <a:r>
              <a:rPr lang="en-US" dirty="0" smtClean="0"/>
              <a:t>All DCs are capable of updating the database and replicating those changes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/>
              <a:t>Domain Name System (DNS) </a:t>
            </a:r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Can define more than one domain as part of the same system</a:t>
            </a:r>
          </a:p>
          <a:p>
            <a:pPr lvl="1"/>
            <a:r>
              <a:rPr lang="en-US" dirty="0" smtClean="0"/>
              <a:t>Manage user and computer environment of members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8C4AA0E4-C947-4AC4-BF21-099B279704D6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bldLvl="3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Peer-to-Peer Networking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077200" cy="4572000"/>
          </a:xfrm>
        </p:spPr>
        <p:txBody>
          <a:bodyPr/>
          <a:lstStyle/>
          <a:p>
            <a:r>
              <a:rPr lang="en-US" dirty="0" smtClean="0"/>
              <a:t>Similar in concept to the traditional workgroup model</a:t>
            </a:r>
          </a:p>
          <a:p>
            <a:pPr lvl="1"/>
            <a:r>
              <a:rPr lang="en-US" dirty="0" smtClean="0"/>
              <a:t>But technically different</a:t>
            </a:r>
          </a:p>
          <a:p>
            <a:r>
              <a:rPr lang="en-US" dirty="0" smtClean="0"/>
              <a:t>Makes peer-to-peer infrastructure scalable from the LAN to the Internet</a:t>
            </a:r>
          </a:p>
          <a:p>
            <a:pPr lvl="1"/>
            <a:r>
              <a:rPr lang="en-US" dirty="0" smtClean="0"/>
              <a:t>As long as they communicate using IPv6</a:t>
            </a:r>
          </a:p>
          <a:p>
            <a:r>
              <a:rPr lang="en-US" dirty="0" err="1" smtClean="0"/>
              <a:t>Teredo</a:t>
            </a:r>
            <a:r>
              <a:rPr lang="en-US" dirty="0" smtClean="0"/>
              <a:t> allows IPv6 traffic to be embedded in legacy IPv4 traffic</a:t>
            </a:r>
          </a:p>
          <a:p>
            <a:r>
              <a:rPr lang="en-US" dirty="0" smtClean="0"/>
              <a:t>Peer Name Resolution Protocol (PNRP) is used by Windows Peer-to-Peer Networking clients</a:t>
            </a:r>
          </a:p>
          <a:p>
            <a:pPr lvl="1"/>
            <a:r>
              <a:rPr lang="en-US" dirty="0" smtClean="0"/>
              <a:t>To discover each other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B7237522-91E7-496D-9F64-5056FDBDE98C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7 is available in five versions</a:t>
            </a:r>
          </a:p>
          <a:p>
            <a:r>
              <a:rPr lang="en-US" dirty="0" smtClean="0"/>
              <a:t>New Aero style adds an exciting visual element that applications can take advantage of using the .NET Framework 3.5 code model</a:t>
            </a:r>
          </a:p>
          <a:p>
            <a:r>
              <a:rPr lang="en-US" dirty="0" smtClean="0"/>
              <a:t>Windows 7 offers a streamlined Start menu interface that does not sprawl across the screen</a:t>
            </a:r>
          </a:p>
          <a:p>
            <a:r>
              <a:rPr lang="en-US" dirty="0" smtClean="0"/>
              <a:t>Minimum hardware requirements must be met</a:t>
            </a:r>
          </a:p>
          <a:p>
            <a:r>
              <a:rPr lang="en-US" dirty="0" smtClean="0"/>
              <a:t>Compatible hardware is listed on the Windows Marketplace tested products list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E1A0B3A0-6782-4297-A002-632A9ACF4FA5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(cont'd.)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support in Windows 7 is designed to work on more than one level</a:t>
            </a:r>
          </a:p>
          <a:p>
            <a:r>
              <a:rPr lang="en-US" smtClean="0"/>
              <a:t>Networks enable data sharing between computers</a:t>
            </a:r>
          </a:p>
          <a:p>
            <a:pPr lvl="1"/>
            <a:r>
              <a:rPr lang="en-US" dirty="0" smtClean="0"/>
              <a:t>Windows 7 also enables the user to share computers and resources</a:t>
            </a:r>
          </a:p>
          <a:p>
            <a:r>
              <a:rPr lang="en-US" dirty="0" smtClean="0"/>
              <a:t>Windows 7 can participate in the workgroup or domain networking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D351C6C7-F94F-427E-9006-EC0E2B9F67E5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7 Ultimate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the same feature set as Windows 7 Enterprise</a:t>
            </a:r>
          </a:p>
          <a:p>
            <a:pPr lvl="1"/>
            <a:r>
              <a:rPr lang="en-US" dirty="0" smtClean="0"/>
              <a:t>Combining all of the features of a home and business operating system</a:t>
            </a:r>
          </a:p>
          <a:p>
            <a:r>
              <a:rPr lang="en-US" dirty="0" smtClean="0"/>
              <a:t>Only retail edition that provides functionality that is closely matched to Windows 7 Enterprise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70F060E9-B663-42BD-99E4-3F2F8F392F8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7 Starter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in features and reduced in cost</a:t>
            </a:r>
          </a:p>
          <a:p>
            <a:pPr lvl="1"/>
            <a:r>
              <a:rPr lang="en-US" dirty="0" smtClean="0"/>
              <a:t>For buyers of computers with reduced hardware specifications</a:t>
            </a:r>
          </a:p>
          <a:p>
            <a:r>
              <a:rPr lang="en-US" dirty="0" smtClean="0"/>
              <a:t>Some of the features not included:</a:t>
            </a:r>
          </a:p>
          <a:p>
            <a:pPr lvl="1"/>
            <a:r>
              <a:rPr lang="en-US" dirty="0" smtClean="0"/>
              <a:t>Aero Glass interface</a:t>
            </a:r>
          </a:p>
          <a:p>
            <a:pPr lvl="1"/>
            <a:r>
              <a:rPr lang="en-US" dirty="0" smtClean="0"/>
              <a:t>Support for multiple monitors</a:t>
            </a:r>
          </a:p>
          <a:p>
            <a:pPr lvl="1"/>
            <a:r>
              <a:rPr lang="en-US" dirty="0" smtClean="0"/>
              <a:t>DVD playback</a:t>
            </a:r>
          </a:p>
          <a:p>
            <a:pPr lvl="1"/>
            <a:r>
              <a:rPr lang="en-US" dirty="0" smtClean="0"/>
              <a:t>Ability to join a corporate network domain</a:t>
            </a:r>
          </a:p>
          <a:p>
            <a:pPr lvl="1"/>
            <a:r>
              <a:rPr lang="en-US" dirty="0" smtClean="0"/>
              <a:t>Windows Media Center and media streaming</a:t>
            </a:r>
          </a:p>
          <a:p>
            <a:pPr lvl="1"/>
            <a:r>
              <a:rPr lang="en-US" dirty="0" smtClean="0"/>
              <a:t>64-bit version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2404016B-5F4C-456E-B4AE-44330A67CA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7 Home Basic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Capable of running on limited hardware at a competitive price point</a:t>
            </a:r>
          </a:p>
          <a:p>
            <a:r>
              <a:rPr lang="en-US" dirty="0" smtClean="0"/>
              <a:t>Includes the features of Windows 7 Starter and adds:</a:t>
            </a:r>
          </a:p>
          <a:p>
            <a:pPr lvl="1"/>
            <a:r>
              <a:rPr lang="en-US" dirty="0" smtClean="0"/>
              <a:t>Partial Aero functionality</a:t>
            </a:r>
          </a:p>
          <a:p>
            <a:pPr lvl="1"/>
            <a:r>
              <a:rPr lang="en-US" dirty="0" smtClean="0"/>
              <a:t>Multiple monitor support</a:t>
            </a:r>
          </a:p>
          <a:p>
            <a:pPr lvl="1"/>
            <a:r>
              <a:rPr lang="en-US" dirty="0" smtClean="0"/>
              <a:t>Windows Mobility Center</a:t>
            </a:r>
          </a:p>
          <a:p>
            <a:pPr lvl="1"/>
            <a:r>
              <a:rPr lang="en-US" dirty="0" smtClean="0"/>
              <a:t>Network printing</a:t>
            </a:r>
          </a:p>
          <a:p>
            <a:pPr lvl="1"/>
            <a:r>
              <a:rPr lang="en-US" dirty="0" smtClean="0"/>
              <a:t>Internet connection sharing</a:t>
            </a:r>
          </a:p>
          <a:p>
            <a:pPr lvl="1"/>
            <a:r>
              <a:rPr lang="en-US" dirty="0" smtClean="0"/>
              <a:t>64-bit version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9BDDCB6C-A6B0-43C8-9982-CA3EEABB04B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 bldLvl="2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3_Default Design">
  <a:themeElements>
    <a:clrScheme name="3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3551</Words>
  <Application>Microsoft Office PowerPoint</Application>
  <PresentationFormat>On-screen Show (4:3)</PresentationFormat>
  <Paragraphs>619</Paragraphs>
  <Slides>69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Times New Roman</vt:lpstr>
      <vt:lpstr>3_Default Design</vt:lpstr>
      <vt:lpstr>Clarity</vt:lpstr>
      <vt:lpstr>MCTS Guide to Microsoft Windows 7 </vt:lpstr>
      <vt:lpstr>Objectives</vt:lpstr>
      <vt:lpstr>Windows 7 Versions</vt:lpstr>
      <vt:lpstr>Windows 7 Home Premium</vt:lpstr>
      <vt:lpstr>Windows 7 Professional</vt:lpstr>
      <vt:lpstr>Windows 7 Enterprise</vt:lpstr>
      <vt:lpstr>Windows 7 Ultimate</vt:lpstr>
      <vt:lpstr>Windows 7 Starter</vt:lpstr>
      <vt:lpstr>Windows 7 Home Basic</vt:lpstr>
      <vt:lpstr>Windows 7 N &amp; K Editions</vt:lpstr>
      <vt:lpstr>Enhanced Features in Windows 7</vt:lpstr>
      <vt:lpstr>32- and 64-Bit Computing Support</vt:lpstr>
      <vt:lpstr>Aero</vt:lpstr>
      <vt:lpstr>Aero (cont'd.)</vt:lpstr>
      <vt:lpstr>.NET Framework</vt:lpstr>
      <vt:lpstr>Speech Recognition</vt:lpstr>
      <vt:lpstr>User Account Control</vt:lpstr>
      <vt:lpstr>Fast User Switching Enhancements</vt:lpstr>
      <vt:lpstr>Windows Driver Foundation</vt:lpstr>
      <vt:lpstr>Windows Driver Foundation (cont'd.)</vt:lpstr>
      <vt:lpstr>Repair and Restart Improvements</vt:lpstr>
      <vt:lpstr>Rapid Deployment</vt:lpstr>
      <vt:lpstr>Windows BitLocker Drive Encryption</vt:lpstr>
      <vt:lpstr>Trusted Platform Module Services</vt:lpstr>
      <vt:lpstr>Network Connectivity</vt:lpstr>
      <vt:lpstr>Network Connectivity (cont'd.)</vt:lpstr>
      <vt:lpstr>User Interface Features</vt:lpstr>
      <vt:lpstr>Start Button</vt:lpstr>
      <vt:lpstr>Start Button (cont'd.)</vt:lpstr>
      <vt:lpstr>Windows Help and Support</vt:lpstr>
      <vt:lpstr>Search Interface</vt:lpstr>
      <vt:lpstr>Taskbar</vt:lpstr>
      <vt:lpstr>Notification Area</vt:lpstr>
      <vt:lpstr>Advanced Window Management</vt:lpstr>
      <vt:lpstr>Hardware Requirements and System Hardware Support</vt:lpstr>
      <vt:lpstr>Hardware Requirements and System Hardware Support (cont'd.)</vt:lpstr>
      <vt:lpstr>Processor Support</vt:lpstr>
      <vt:lpstr>Processor Support (cont'd.)</vt:lpstr>
      <vt:lpstr>Processor Support (cont'd.)</vt:lpstr>
      <vt:lpstr>Processor Support (cont'd.)</vt:lpstr>
      <vt:lpstr>Plug and Play</vt:lpstr>
      <vt:lpstr>Power Management</vt:lpstr>
      <vt:lpstr>Tablet Hardware</vt:lpstr>
      <vt:lpstr>Media Hardware</vt:lpstr>
      <vt:lpstr>Multiple Monitor Support</vt:lpstr>
      <vt:lpstr>Networking Technologies</vt:lpstr>
      <vt:lpstr>Disk Technology</vt:lpstr>
      <vt:lpstr>Disk Partition Styles</vt:lpstr>
      <vt:lpstr>Types of Disk Partitions</vt:lpstr>
      <vt:lpstr>File Systems</vt:lpstr>
      <vt:lpstr>File Systems (cont'd.)</vt:lpstr>
      <vt:lpstr>Compatibility Settings</vt:lpstr>
      <vt:lpstr>Program Compatibility Wizard</vt:lpstr>
      <vt:lpstr>Application Compatibility Toolkit</vt:lpstr>
      <vt:lpstr>Windows XP Mode with Windows Virtual PC</vt:lpstr>
      <vt:lpstr>Kernel and User Mode</vt:lpstr>
      <vt:lpstr>Connectivity Applications</vt:lpstr>
      <vt:lpstr>Remote Desktop</vt:lpstr>
      <vt:lpstr>Remote Assistance</vt:lpstr>
      <vt:lpstr>Network Projection</vt:lpstr>
      <vt:lpstr>HomeGroups</vt:lpstr>
      <vt:lpstr>Networking Models</vt:lpstr>
      <vt:lpstr>Workgroup Model</vt:lpstr>
      <vt:lpstr>Domain Model</vt:lpstr>
      <vt:lpstr>Domain Model (cont'd.)</vt:lpstr>
      <vt:lpstr>Domain Model (cont'd.)</vt:lpstr>
      <vt:lpstr>Windows Peer-to-Peer Networking</vt:lpstr>
      <vt:lpstr>Summary</vt:lpstr>
      <vt:lpstr>Summary (cont'd.)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776</cp:revision>
  <dcterms:created xsi:type="dcterms:W3CDTF">2002-09-27T23:29:22Z</dcterms:created>
  <dcterms:modified xsi:type="dcterms:W3CDTF">2013-12-16T19:32:08Z</dcterms:modified>
</cp:coreProperties>
</file>